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302" r:id="rId4"/>
    <p:sldId id="258" r:id="rId5"/>
    <p:sldId id="303" r:id="rId6"/>
    <p:sldId id="310" r:id="rId7"/>
    <p:sldId id="311" r:id="rId8"/>
    <p:sldId id="312" r:id="rId9"/>
    <p:sldId id="313" r:id="rId10"/>
    <p:sldId id="314" r:id="rId11"/>
    <p:sldId id="315" r:id="rId12"/>
    <p:sldId id="262" r:id="rId13"/>
    <p:sldId id="304" r:id="rId14"/>
    <p:sldId id="320" r:id="rId15"/>
    <p:sldId id="319" r:id="rId16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47"/>
    <p:restoredTop sz="93267"/>
  </p:normalViewPr>
  <p:slideViewPr>
    <p:cSldViewPr showGuides="1">
      <p:cViewPr varScale="1">
        <p:scale>
          <a:sx n="92" d="100"/>
          <a:sy n="92" d="100"/>
        </p:scale>
        <p:origin x="-960" y="-90"/>
      </p:cViewPr>
      <p:guideLst>
        <p:guide orient="horz" pos="2154"/>
        <p:guide pos="290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9698" name="标题 29697"/>
          <p:cNvSpPr>
            <a:spLocks noGrp="1" noRot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/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9699" name="副标题 29698"/>
          <p:cNvSpPr>
            <a:spLocks noGrp="1" noRot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 algn="ctr">
              <a:buNone/>
              <a:defRPr/>
            </a:lvl1pPr>
            <a:lvl2pPr marL="457200" lvl="1" indent="0" algn="ctr">
              <a:buNone/>
              <a:defRPr/>
            </a:lvl2pPr>
            <a:lvl3pPr marL="914400" lvl="2" indent="0" algn="ctr">
              <a:buNone/>
              <a:defRPr/>
            </a:lvl3pPr>
            <a:lvl4pPr marL="1371600" lvl="3" indent="0" algn="ctr">
              <a:buNone/>
              <a:defRPr/>
            </a:lvl4pPr>
            <a:lvl5pPr marL="1828800" lvl="4" indent="0" algn="ctr">
              <a:buNone/>
              <a:defRPr/>
            </a:lvl5pPr>
          </a:lstStyle>
          <a:p>
            <a:pPr lvl="0"/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29700" name="日期占位符 29699"/>
          <p:cNvSpPr>
            <a:spLocks noGrp="1"/>
          </p:cNvSpPr>
          <p:nvPr>
            <p:ph type="dt" sz="half" idx="2"/>
          </p:nvPr>
        </p:nvSpPr>
        <p:spPr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/>
            </a:lvl1pPr>
          </a:lstStyle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9701" name="页脚占位符 29700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/>
            </a:lvl1pPr>
          </a:lstStyle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9702" name="灯片编号占位符 29701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/>
            </a:lvl1pPr>
          </a:lstStyle>
          <a:p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8" cy="58705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81784" cy="58705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84968" cy="44989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7408" y="1600200"/>
            <a:ext cx="4184968" cy="44989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8674" name="标题 28673"/>
          <p:cNvSpPr>
            <a:spLocks noGrp="1" noRot="1"/>
          </p:cNvSpPr>
          <p:nvPr>
            <p:ph type="title"/>
          </p:nvPr>
        </p:nvSpPr>
        <p:spPr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8675" name="文本占位符 28674"/>
          <p:cNvSpPr>
            <a:spLocks noGrp="1" noRot="1"/>
          </p:cNvSpPr>
          <p:nvPr>
            <p:ph type="body" idx="1"/>
          </p:nvPr>
        </p:nvSpPr>
        <p:spPr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28676" name="日期占位符 28675"/>
          <p:cNvSpPr>
            <a:spLocks noGrp="1"/>
          </p:cNvSpPr>
          <p:nvPr>
            <p:ph type="dt" sz="half" idx="2"/>
          </p:nvPr>
        </p:nvSpPr>
        <p:spPr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8677" name="页脚占位符 28676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8678" name="灯片编号占位符 28677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85000"/>
        <a:buFont typeface="Wingdings 2" panose="05020102010507070707" pitchFamily="18" charset="2"/>
        <a:buChar char="¡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 2" panose="05020102010507070707" pitchFamily="18" charset="2"/>
        <a:buChar char="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 2" panose="05020102010507070707" pitchFamily="18" charset="2"/>
        <a:buChar char="¡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 2" panose="05020102010507070707" pitchFamily="18" charset="2"/>
        <a:buChar char="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 2" panose="05020102010507070707" pitchFamily="18" charset="2"/>
        <a:buChar char="¡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 2" panose="05020102010507070707" pitchFamily="18" charset="2"/>
        <a:buChar char="¡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 2" panose="05020102010507070707" pitchFamily="18" charset="2"/>
        <a:buChar char="¡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 2" panose="05020102010507070707" pitchFamily="18" charset="2"/>
        <a:buChar char="¡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 2" panose="05020102010507070707" pitchFamily="18" charset="2"/>
        <a:buChar char="¡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5.jpeg"/><Relationship Id="rId2" Type="http://schemas.openxmlformats.org/officeDocument/2006/relationships/hyperlink" Target="file:///D:\&#23385;" TargetMode="External"/><Relationship Id="rId1" Type="http://schemas.openxmlformats.org/officeDocument/2006/relationships/slide" Target="slid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G:/&#26032;&#24314;&#25991;&#20214;&#22841;/http:/images.china.cn/attachement/jpg/site1000/20071218/000bcdb95f1d08d1d61901.jpg" TargetMode="External"/><Relationship Id="rId3" Type="http://schemas.openxmlformats.org/officeDocument/2006/relationships/image" Target="../media/image4.jpeg"/><Relationship Id="rId2" Type="http://schemas.openxmlformats.org/officeDocument/2006/relationships/image" Target="file:///G:\..\..\..\users\zhoulongxiang\appdata\roaming\360se6\User Data\temp\GVF83S7R9D8NNKXW.jpg" TargetMode="Externa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G:/&#26032;&#24314;&#25991;&#20214;&#22841;/http:/images.china.cn/attachement/jpg/site1000/20071218/000bcdb95f1d08d1d61901.jpg" TargetMode="External"/><Relationship Id="rId4" Type="http://schemas.openxmlformats.org/officeDocument/2006/relationships/image" Target="../media/image4.jpeg"/><Relationship Id="rId3" Type="http://schemas.openxmlformats.org/officeDocument/2006/relationships/image" Target="file:///G:\..\..\..\users\zhoulongxiang\appdata\roaming\360se6\User Data\temp\GVF83S7R9D8NNKXW.jpg" TargetMode="External"/><Relationship Id="rId2" Type="http://schemas.openxmlformats.org/officeDocument/2006/relationships/image" Target="../media/image3.jpeg"/><Relationship Id="rId1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标题 2049"/>
          <p:cNvSpPr>
            <a:spLocks noGrp="1" noRot="1"/>
          </p:cNvSpPr>
          <p:nvPr>
            <p:ph type="ctrTitle"/>
          </p:nvPr>
        </p:nvSpPr>
        <p:spPr>
          <a:xfrm>
            <a:off x="395288" y="1989138"/>
            <a:ext cx="8520112" cy="1905000"/>
          </a:xfrm>
        </p:spPr>
        <p:txBody>
          <a:bodyPr anchor="ctr"/>
          <a:p>
            <a:pPr defTabSz="914400">
              <a:buSzPct val="100000"/>
            </a:pPr>
            <a:r>
              <a:rPr lang="zh-CN" altLang="en-US" sz="6600" kern="1200" baseline="0" dirty="0">
                <a:latin typeface="Arial" panose="020B0604020202020204" pitchFamily="34" charset="0"/>
                <a:ea typeface="隶书" pitchFamily="49" charset="-122"/>
              </a:rPr>
              <a:t>高三历史小论文</a:t>
            </a:r>
            <a:br>
              <a:rPr lang="zh-CN" altLang="en-US" sz="6600" kern="1200" baseline="0" dirty="0">
                <a:latin typeface="Arial" panose="020B0604020202020204" pitchFamily="34" charset="0"/>
                <a:ea typeface="隶书" pitchFamily="49" charset="-122"/>
              </a:rPr>
            </a:br>
            <a:r>
              <a:rPr lang="zh-CN" altLang="en-US" sz="6600" kern="1200" baseline="0" dirty="0">
                <a:latin typeface="Arial" panose="020B0604020202020204" pitchFamily="34" charset="0"/>
                <a:ea typeface="隶书" pitchFamily="49" charset="-122"/>
              </a:rPr>
              <a:t>撰写指导</a:t>
            </a:r>
            <a:endParaRPr lang="zh-CN" altLang="en-US" sz="6600" kern="1200" baseline="0" dirty="0">
              <a:latin typeface="Arial" panose="020B0604020202020204" pitchFamily="34" charset="0"/>
              <a:ea typeface="隶书" pitchFamily="49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482" name="图片 20481" descr="kuang27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483" name="文本框 20482"/>
          <p:cNvSpPr txBox="1"/>
          <p:nvPr/>
        </p:nvSpPr>
        <p:spPr>
          <a:xfrm>
            <a:off x="1116013" y="333375"/>
            <a:ext cx="7056437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20484" name="文本框 20483"/>
          <p:cNvSpPr txBox="1"/>
          <p:nvPr/>
        </p:nvSpPr>
        <p:spPr>
          <a:xfrm>
            <a:off x="971550" y="188913"/>
            <a:ext cx="72009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3600" b="1" dirty="0">
                <a:solidFill>
                  <a:srgbClr val="FF3300"/>
                </a:solidFill>
                <a:latin typeface="Arial" panose="020B0604020202020204" pitchFamily="34" charset="0"/>
              </a:rPr>
              <a:t>解题技巧</a:t>
            </a:r>
            <a:endParaRPr lang="zh-CN" altLang="en-US" sz="36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20485" name="文本框 20484"/>
          <p:cNvSpPr txBox="1"/>
          <p:nvPr/>
        </p:nvSpPr>
        <p:spPr>
          <a:xfrm>
            <a:off x="0" y="981075"/>
            <a:ext cx="774065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US" altLang="zh-CN" sz="3600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3.</a:t>
            </a:r>
            <a:r>
              <a:rPr lang="zh-CN" altLang="en-US" sz="3600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组织答案</a:t>
            </a:r>
            <a:r>
              <a:rPr lang="en-US" altLang="zh-CN" sz="3600" b="1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—</a:t>
            </a:r>
            <a:r>
              <a:rPr lang="zh-CN" altLang="en-US" sz="2800" b="1" dirty="0">
                <a:latin typeface="宋体" panose="02010600030101010101" pitchFamily="2" charset="-122"/>
              </a:rPr>
              <a:t>简明，完整，准确，规范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  <p:graphicFrame>
        <p:nvGraphicFramePr>
          <p:cNvPr id="20547" name="表格 20546"/>
          <p:cNvGraphicFramePr/>
          <p:nvPr/>
        </p:nvGraphicFramePr>
        <p:xfrm>
          <a:off x="0" y="1700213"/>
          <a:ext cx="9144000" cy="5113338"/>
        </p:xfrm>
        <a:graphic>
          <a:graphicData uri="http://schemas.openxmlformats.org/drawingml/2006/table">
            <a:tbl>
              <a:tblPr/>
              <a:tblGrid>
                <a:gridCol w="2533650"/>
                <a:gridCol w="6610350"/>
              </a:tblGrid>
              <a:tr h="5762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dirty="0"/>
                        <a:t>观点</a:t>
                      </a:r>
                      <a:endParaRPr lang="zh-CN" altLang="en-US" dirty="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dirty="0"/>
                        <a:t>史实</a:t>
                      </a: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648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49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2568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b="1" dirty="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36" name="文本框 20535"/>
          <p:cNvSpPr txBox="1"/>
          <p:nvPr/>
        </p:nvSpPr>
        <p:spPr>
          <a:xfrm>
            <a:off x="2627313" y="2349500"/>
            <a:ext cx="6516687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2800" b="1" dirty="0">
                <a:latin typeface="Arial" panose="020B0604020202020204" pitchFamily="34" charset="0"/>
              </a:rPr>
              <a:t>美苏两大阵营对峙局面逐渐形成，确立了两极格局。（</a:t>
            </a:r>
            <a:r>
              <a:rPr lang="en-US" altLang="zh-CN" sz="2800" b="1" dirty="0">
                <a:latin typeface="Arial" panose="020B0604020202020204" pitchFamily="34" charset="0"/>
              </a:rPr>
              <a:t>2</a:t>
            </a:r>
            <a:r>
              <a:rPr lang="zh-CN" altLang="en-US" sz="2800" b="1" dirty="0">
                <a:latin typeface="Arial" panose="020B0604020202020204" pitchFamily="34" charset="0"/>
              </a:rPr>
              <a:t>分）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0540" name="文本框 20539"/>
          <p:cNvSpPr txBox="1"/>
          <p:nvPr/>
        </p:nvSpPr>
        <p:spPr>
          <a:xfrm>
            <a:off x="2555875" y="3357563"/>
            <a:ext cx="6840538" cy="1198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2400" b="1" dirty="0">
                <a:latin typeface="Arial" panose="020B0604020202020204" pitchFamily="34" charset="0"/>
              </a:rPr>
              <a:t>伴随西欧复苏、日本崛起、不结盟运动兴起、中苏关系破裂和美国相对削弱，国际格局以两极格局为主导的同时，开始出现多极化趋势。（</a:t>
            </a:r>
            <a:r>
              <a:rPr lang="en-US" altLang="zh-CN" sz="2400" b="1" dirty="0">
                <a:latin typeface="Arial" panose="020B0604020202020204" pitchFamily="34" charset="0"/>
              </a:rPr>
              <a:t>4</a:t>
            </a:r>
            <a:r>
              <a:rPr lang="zh-CN" altLang="en-US" sz="2400" b="1" dirty="0">
                <a:latin typeface="Arial" panose="020B0604020202020204" pitchFamily="34" charset="0"/>
              </a:rPr>
              <a:t>分）</a:t>
            </a:r>
            <a:r>
              <a:rPr lang="zh-CN" altLang="en-US" sz="2400" dirty="0">
                <a:latin typeface="Arial" panose="020B0604020202020204" pitchFamily="34" charset="0"/>
              </a:rPr>
              <a:t> </a:t>
            </a:r>
            <a:endParaRPr lang="zh-CN" altLang="en-US" sz="2400" dirty="0">
              <a:latin typeface="Arial" panose="020B0604020202020204" pitchFamily="34" charset="0"/>
            </a:endParaRPr>
          </a:p>
        </p:txBody>
      </p:sp>
      <p:sp>
        <p:nvSpPr>
          <p:cNvPr id="20541" name="文本框 20540"/>
          <p:cNvSpPr txBox="1"/>
          <p:nvPr/>
        </p:nvSpPr>
        <p:spPr>
          <a:xfrm>
            <a:off x="2700338" y="4508500"/>
            <a:ext cx="6443662" cy="23069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2400" b="1" dirty="0">
                <a:latin typeface="Arial" panose="020B0604020202020204" pitchFamily="34" charset="0"/>
              </a:rPr>
              <a:t>随着苏联解体，两极格局瓦解，作为唯一超级大国的美国积极推行单边主义，形成相对的“单极世界”。但欧、日、俄、中和广大发展中国家等各种力量不断发展和重新组合，多极化趋势进一步加强，形成单极化和多极化趋势并存的局面。（</a:t>
            </a:r>
            <a:r>
              <a:rPr lang="en-US" altLang="zh-CN" sz="2400" b="1" dirty="0">
                <a:latin typeface="Arial" panose="020B0604020202020204" pitchFamily="34" charset="0"/>
              </a:rPr>
              <a:t>6</a:t>
            </a:r>
            <a:r>
              <a:rPr lang="zh-CN" altLang="en-US" sz="2400" b="1" dirty="0">
                <a:latin typeface="Arial" panose="020B0604020202020204" pitchFamily="34" charset="0"/>
              </a:rPr>
              <a:t>分）</a:t>
            </a:r>
            <a:r>
              <a:rPr lang="zh-CN" altLang="en-US" sz="2400" dirty="0">
                <a:latin typeface="Arial" panose="020B0604020202020204" pitchFamily="34" charset="0"/>
              </a:rPr>
              <a:t> </a:t>
            </a:r>
            <a:endParaRPr lang="zh-CN" altLang="en-US" sz="2400">
              <a:latin typeface="Arial" panose="020B0604020202020204" pitchFamily="34" charset="0"/>
            </a:endParaRPr>
          </a:p>
        </p:txBody>
      </p:sp>
      <p:sp>
        <p:nvSpPr>
          <p:cNvPr id="20548" name="矩形 20547"/>
          <p:cNvSpPr/>
          <p:nvPr/>
        </p:nvSpPr>
        <p:spPr>
          <a:xfrm>
            <a:off x="0" y="2297113"/>
            <a:ext cx="2555875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sz="2800" b="1" dirty="0">
                <a:latin typeface="Arial" panose="020B0604020202020204" pitchFamily="34" charset="0"/>
              </a:rPr>
              <a:t>二战后至</a:t>
            </a:r>
            <a:r>
              <a:rPr lang="en-US" altLang="zh-CN" sz="2800" b="1" dirty="0">
                <a:latin typeface="Arial" panose="020B0604020202020204" pitchFamily="34" charset="0"/>
              </a:rPr>
              <a:t>20</a:t>
            </a:r>
            <a:r>
              <a:rPr lang="zh-CN" altLang="en-US" sz="2800" b="1" dirty="0">
                <a:latin typeface="Arial" panose="020B0604020202020204" pitchFamily="34" charset="0"/>
              </a:rPr>
              <a:t>世纪</a:t>
            </a:r>
            <a:r>
              <a:rPr lang="en-US" altLang="zh-CN" sz="2800" b="1" dirty="0">
                <a:latin typeface="Arial" panose="020B0604020202020204" pitchFamily="34" charset="0"/>
              </a:rPr>
              <a:t>50</a:t>
            </a:r>
            <a:r>
              <a:rPr lang="zh-CN" altLang="en-US" sz="2800" b="1" dirty="0">
                <a:latin typeface="Arial" panose="020B0604020202020204" pitchFamily="34" charset="0"/>
              </a:rPr>
              <a:t>年代中期</a:t>
            </a:r>
            <a:endParaRPr lang="zh-CN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20549" name="矩形 20548"/>
          <p:cNvSpPr/>
          <p:nvPr/>
        </p:nvSpPr>
        <p:spPr>
          <a:xfrm>
            <a:off x="0" y="3357563"/>
            <a:ext cx="2555875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sz="2800" b="1" dirty="0">
                <a:latin typeface="Arial" panose="020B0604020202020204" pitchFamily="34" charset="0"/>
              </a:rPr>
              <a:t>20</a:t>
            </a:r>
            <a:r>
              <a:rPr lang="zh-CN" altLang="en-US" sz="2800" b="1" dirty="0">
                <a:latin typeface="Arial" panose="020B0604020202020204" pitchFamily="34" charset="0"/>
              </a:rPr>
              <a:t>世纪</a:t>
            </a:r>
            <a:r>
              <a:rPr lang="en-US" altLang="zh-CN" sz="2800" b="1" dirty="0">
                <a:latin typeface="Arial" panose="020B0604020202020204" pitchFamily="34" charset="0"/>
              </a:rPr>
              <a:t>50</a:t>
            </a:r>
            <a:r>
              <a:rPr lang="zh-CN" altLang="en-US" sz="2800" b="1" dirty="0">
                <a:latin typeface="Arial" panose="020B0604020202020204" pitchFamily="34" charset="0"/>
              </a:rPr>
              <a:t>年代中后期开始</a:t>
            </a:r>
            <a:endParaRPr lang="zh-CN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20550" name="矩形 20549"/>
          <p:cNvSpPr/>
          <p:nvPr/>
        </p:nvSpPr>
        <p:spPr>
          <a:xfrm>
            <a:off x="179388" y="5084763"/>
            <a:ext cx="2195512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20000"/>
              </a:spcBef>
            </a:pPr>
            <a:r>
              <a:rPr lang="en-US" altLang="zh-CN" sz="2800" b="1" dirty="0">
                <a:latin typeface="Arial" panose="020B0604020202020204" pitchFamily="34" charset="0"/>
              </a:rPr>
              <a:t>20</a:t>
            </a:r>
            <a:r>
              <a:rPr lang="zh-CN" altLang="en-US" sz="2800" b="1" dirty="0">
                <a:latin typeface="Arial" panose="020B0604020202020204" pitchFamily="34" charset="0"/>
              </a:rPr>
              <a:t>世纪</a:t>
            </a:r>
            <a:r>
              <a:rPr lang="en-US" altLang="zh-CN" sz="2800" b="1" dirty="0">
                <a:latin typeface="Arial" panose="020B0604020202020204" pitchFamily="34" charset="0"/>
              </a:rPr>
              <a:t>90</a:t>
            </a:r>
            <a:r>
              <a:rPr lang="zh-CN" altLang="en-US" sz="2800" b="1" dirty="0">
                <a:latin typeface="Arial" panose="020B0604020202020204" pitchFamily="34" charset="0"/>
              </a:rPr>
              <a:t>年代以来</a:t>
            </a:r>
            <a:r>
              <a:rPr lang="zh-CN" altLang="en-US" sz="2800" dirty="0">
                <a:latin typeface="Arial" panose="020B0604020202020204" pitchFamily="34" charset="0"/>
              </a:rPr>
              <a:t> </a:t>
            </a:r>
            <a:endParaRPr lang="zh-CN" altLang="en-US" sz="2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20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" dur="500"/>
                                        <p:tgtEl>
                                          <p:spTgt spid="20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4" dur="500"/>
                                        <p:tgtEl>
                                          <p:spTgt spid="20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6" grpId="1"/>
      <p:bldP spid="20540" grpId="0"/>
      <p:bldP spid="20541" grpId="0"/>
      <p:bldP spid="20548" grpId="0"/>
      <p:bldP spid="20549" grpId="0"/>
      <p:bldP spid="205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5" name="文本框 35844"/>
          <p:cNvSpPr txBox="1"/>
          <p:nvPr/>
        </p:nvSpPr>
        <p:spPr>
          <a:xfrm>
            <a:off x="0" y="1984693"/>
            <a:ext cx="7872730" cy="95313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 i="1" dirty="0">
                <a:solidFill>
                  <a:srgbClr val="FF3300"/>
                </a:solidFill>
                <a:latin typeface="Arial" panose="020B0604020202020204" pitchFamily="34" charset="0"/>
              </a:rPr>
              <a:t>1</a:t>
            </a:r>
            <a:r>
              <a:rPr lang="zh-CN" altLang="en-US" sz="2800" b="1" i="1" dirty="0">
                <a:solidFill>
                  <a:srgbClr val="FF3300"/>
                </a:solidFill>
                <a:latin typeface="Arial" panose="020B0604020202020204" pitchFamily="34" charset="0"/>
              </a:rPr>
              <a:t>、认真审题：</a:t>
            </a:r>
            <a:r>
              <a:rPr lang="en-US" altLang="zh-CN" sz="2800" b="1" i="1" dirty="0">
                <a:solidFill>
                  <a:srgbClr val="FF3300"/>
                </a:solidFill>
                <a:latin typeface="Arial" panose="020B0604020202020204" pitchFamily="34" charset="0"/>
              </a:rPr>
              <a:t>A </a:t>
            </a:r>
            <a:r>
              <a:rPr lang="zh-CN" altLang="en-US" sz="2800" b="1" i="1" dirty="0">
                <a:solidFill>
                  <a:srgbClr val="FF3300"/>
                </a:solidFill>
                <a:latin typeface="Arial" panose="020B0604020202020204" pitchFamily="34" charset="0"/>
              </a:rPr>
              <a:t>确立论点主题，主题只有一个。</a:t>
            </a:r>
            <a:endParaRPr lang="zh-CN" altLang="en-US" sz="2800" b="1" i="1" dirty="0">
              <a:solidFill>
                <a:srgbClr val="FF3300"/>
              </a:solidFill>
              <a:latin typeface="Arial" panose="020B0604020202020204" pitchFamily="34" charset="0"/>
            </a:endParaRPr>
          </a:p>
          <a:p>
            <a:r>
              <a:rPr lang="zh-CN" altLang="en-US" sz="2800" b="1" i="1" dirty="0">
                <a:solidFill>
                  <a:srgbClr val="FF3300"/>
                </a:solidFill>
                <a:latin typeface="Arial" panose="020B0604020202020204" pitchFamily="34" charset="0"/>
              </a:rPr>
              <a:t>                        </a:t>
            </a:r>
            <a:r>
              <a:rPr lang="en-US" altLang="zh-CN" sz="2800" b="1" i="1" dirty="0">
                <a:solidFill>
                  <a:srgbClr val="FF3300"/>
                </a:solidFill>
                <a:latin typeface="Arial" panose="020B0604020202020204" pitchFamily="34" charset="0"/>
              </a:rPr>
              <a:t>B</a:t>
            </a:r>
            <a:r>
              <a:rPr lang="zh-CN" altLang="en-US" sz="2800" b="1" i="1" dirty="0">
                <a:solidFill>
                  <a:srgbClr val="FF3300"/>
                </a:solidFill>
                <a:latin typeface="Arial" panose="020B0604020202020204" pitchFamily="34" charset="0"/>
              </a:rPr>
              <a:t>审题清楚，掌握关键字。</a:t>
            </a:r>
            <a:endParaRPr lang="zh-CN" altLang="en-US" sz="2800" b="1" i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35846" name="文本框 35845"/>
          <p:cNvSpPr txBox="1"/>
          <p:nvPr/>
        </p:nvSpPr>
        <p:spPr>
          <a:xfrm>
            <a:off x="0" y="3065780"/>
            <a:ext cx="8561388" cy="94615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 i="1" dirty="0">
                <a:solidFill>
                  <a:srgbClr val="FF3300"/>
                </a:solidFill>
                <a:latin typeface="Arial" panose="020B0604020202020204" pitchFamily="34" charset="0"/>
              </a:rPr>
              <a:t>2</a:t>
            </a:r>
            <a:r>
              <a:rPr lang="zh-CN" altLang="en-US" sz="2800" b="1" i="1" dirty="0">
                <a:solidFill>
                  <a:srgbClr val="FF3300"/>
                </a:solidFill>
                <a:latin typeface="Arial" panose="020B0604020202020204" pitchFamily="34" charset="0"/>
              </a:rPr>
              <a:t>、确立</a:t>
            </a:r>
            <a:r>
              <a:rPr lang="zh-CN" altLang="en-US" sz="2800" b="1" i="1" dirty="0">
                <a:solidFill>
                  <a:srgbClr val="FF3300"/>
                </a:solidFill>
                <a:latin typeface="Arial" panose="020B0604020202020204" pitchFamily="34" charset="0"/>
                <a:hlinkClick r:id="rId1" action="ppaction://hlinksldjump"/>
              </a:rPr>
              <a:t>标题</a:t>
            </a:r>
            <a:r>
              <a:rPr lang="zh-CN" altLang="en-US" sz="2800" b="1" i="1" dirty="0">
                <a:solidFill>
                  <a:srgbClr val="FF3300"/>
                </a:solidFill>
                <a:latin typeface="Arial" panose="020B0604020202020204" pitchFamily="34" charset="0"/>
              </a:rPr>
              <a:t>：标题－是文章的名称，标题可以变化；</a:t>
            </a:r>
            <a:endParaRPr lang="zh-CN" altLang="en-US" sz="2800" b="1" i="1" dirty="0">
              <a:solidFill>
                <a:srgbClr val="FF3300"/>
              </a:solidFill>
              <a:latin typeface="Arial" panose="020B0604020202020204" pitchFamily="34" charset="0"/>
            </a:endParaRPr>
          </a:p>
          <a:p>
            <a:r>
              <a:rPr lang="zh-CN" altLang="en-US" sz="2800" b="1" i="1" dirty="0">
                <a:solidFill>
                  <a:srgbClr val="FF3300"/>
                </a:solidFill>
                <a:latin typeface="Arial" panose="020B0604020202020204" pitchFamily="34" charset="0"/>
              </a:rPr>
              <a:t>主题是固定的； 标题要简洁、新颖。</a:t>
            </a:r>
            <a:endParaRPr lang="zh-CN" altLang="en-US" sz="2800" b="1" i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35848" name="文本框 35847"/>
          <p:cNvSpPr txBox="1"/>
          <p:nvPr/>
        </p:nvSpPr>
        <p:spPr>
          <a:xfrm>
            <a:off x="0" y="4294505"/>
            <a:ext cx="8602980" cy="95313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 i="1" dirty="0">
                <a:solidFill>
                  <a:srgbClr val="FF3300"/>
                </a:solidFill>
                <a:latin typeface="Arial" panose="020B0604020202020204" pitchFamily="34" charset="0"/>
              </a:rPr>
              <a:t>3</a:t>
            </a:r>
            <a:r>
              <a:rPr lang="zh-CN" altLang="en-US" sz="2800" b="1" i="1" dirty="0">
                <a:solidFill>
                  <a:srgbClr val="FF3300"/>
                </a:solidFill>
                <a:latin typeface="Arial" panose="020B0604020202020204" pitchFamily="34" charset="0"/>
              </a:rPr>
              <a:t>、组织材料：充分使用材料；选择真实、准确材料；</a:t>
            </a:r>
            <a:endParaRPr lang="zh-CN" altLang="en-US" sz="2800" b="1" i="1" dirty="0">
              <a:solidFill>
                <a:srgbClr val="FF3300"/>
              </a:solidFill>
              <a:latin typeface="Arial" panose="020B0604020202020204" pitchFamily="34" charset="0"/>
            </a:endParaRPr>
          </a:p>
          <a:p>
            <a:r>
              <a:rPr lang="zh-CN" altLang="en-US" sz="2800" b="1" i="1" dirty="0">
                <a:solidFill>
                  <a:srgbClr val="FF3300"/>
                </a:solidFill>
                <a:latin typeface="Arial" panose="020B0604020202020204" pitchFamily="34" charset="0"/>
              </a:rPr>
              <a:t>                       寻找所给材料相似处； 史论结合。</a:t>
            </a:r>
            <a:endParaRPr lang="zh-CN" altLang="en-US" sz="2800" b="1" i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35849" name="文本框 35848"/>
          <p:cNvSpPr txBox="1"/>
          <p:nvPr/>
        </p:nvSpPr>
        <p:spPr>
          <a:xfrm>
            <a:off x="179388" y="5446713"/>
            <a:ext cx="80073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chemeClr val="hlink"/>
                </a:solidFill>
                <a:latin typeface="Arial" panose="020B0604020202020204" pitchFamily="34" charset="0"/>
              </a:rPr>
              <a:t>注：多使用课本中结论性观点，减少自述性语言。</a:t>
            </a:r>
            <a:endParaRPr lang="zh-CN" altLang="en-US" sz="28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35850" name="椭圆 35849">
            <a:hlinkClick r:id="rId2" action="ppaction://hlinkfile"/>
          </p:cNvPr>
          <p:cNvSpPr/>
          <p:nvPr/>
        </p:nvSpPr>
        <p:spPr>
          <a:xfrm>
            <a:off x="7956550" y="620713"/>
            <a:ext cx="215900" cy="144462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pic>
        <p:nvPicPr>
          <p:cNvPr id="23556" name="图片 23555" descr="kuang27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756285" y="224473"/>
            <a:ext cx="72009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3600" b="1" dirty="0">
                <a:solidFill>
                  <a:srgbClr val="FF3300"/>
                </a:solidFill>
                <a:latin typeface="Arial" panose="020B0604020202020204" pitchFamily="34" charset="0"/>
                <a:ea typeface="楷体_GB2312" pitchFamily="1" charset="-122"/>
              </a:rPr>
              <a:t>解题技巧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3558" name="文本框 23557"/>
          <p:cNvSpPr txBox="1"/>
          <p:nvPr/>
        </p:nvSpPr>
        <p:spPr>
          <a:xfrm>
            <a:off x="-215265" y="1052513"/>
            <a:ext cx="91440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思路回顾</a:t>
            </a:r>
            <a:endParaRPr lang="zh-CN" altLang="en-US" sz="32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/>
      <p:bldP spid="35846" grpId="0"/>
      <p:bldP spid="35848" grpId="0"/>
      <p:bldP spid="3584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8231" name="表格 8230"/>
          <p:cNvGraphicFramePr/>
          <p:nvPr/>
        </p:nvGraphicFramePr>
        <p:xfrm>
          <a:off x="130810" y="1376045"/>
          <a:ext cx="8961120" cy="4996180"/>
        </p:xfrm>
        <a:graphic>
          <a:graphicData uri="http://schemas.openxmlformats.org/drawingml/2006/table">
            <a:tbl>
              <a:tblPr/>
              <a:tblGrid>
                <a:gridCol w="1045210"/>
                <a:gridCol w="2538095"/>
                <a:gridCol w="1557020"/>
                <a:gridCol w="3820795"/>
              </a:tblGrid>
              <a:tr h="831215">
                <a:tc>
                  <a:txBody>
                    <a:bodyPr/>
                    <a:lstStyle>
                      <a:lvl1pPr marL="444500" lvl="0" indent="-3587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"/>
                        <a:defRPr sz="1800" u="none" kern="1200" baseline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44500" lvl="1" indent="44450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None/>
                        <a:defRPr sz="16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2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1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2分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sym typeface="宋体" panose="02010600030101010101" pitchFamily="2" charset="-122"/>
                      </a:endParaRPr>
                    </a:p>
                  </a:txBody>
                  <a:tcPr>
                    <a:lnL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44500" lvl="0" indent="-3587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"/>
                        <a:defRPr sz="1800" u="none" kern="1200" baseline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44500" lvl="1" indent="44450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None/>
                        <a:defRPr sz="16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2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论点方面</a:t>
                      </a:r>
                      <a:endParaRPr lang="zh-CN" altLang="en-US" sz="2400" b="1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sym typeface="宋体" panose="02010600030101010101" pitchFamily="2" charset="-122"/>
                      </a:endParaRPr>
                    </a:p>
                    <a:p>
                      <a:pPr marL="0" lvl="0" indent="0" algn="ctr" eaLnBrk="1" hangingPunct="1">
                        <a:spcBef>
                          <a:spcPct val="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（2分）</a:t>
                      </a:r>
                      <a:endParaRPr lang="zh-CN" altLang="en-US" sz="2400" b="1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sym typeface="宋体" panose="02010600030101010101" pitchFamily="2" charset="-122"/>
                      </a:endParaRPr>
                    </a:p>
                  </a:txBody>
                  <a:tcPr>
                    <a:lnL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44500" lvl="0" indent="-3587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"/>
                        <a:defRPr sz="1800" u="none" kern="1200" baseline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44500" lvl="1" indent="44450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None/>
                        <a:defRPr sz="16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2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论据方面（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8分）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sym typeface="宋体" panose="02010600030101010101" pitchFamily="2" charset="-122"/>
                      </a:endParaRPr>
                    </a:p>
                  </a:txBody>
                  <a:tcPr>
                    <a:lnL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44500" lvl="0" indent="-3587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"/>
                        <a:defRPr sz="1800" u="none" kern="1200" baseline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44500" lvl="1" indent="44450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None/>
                        <a:defRPr sz="16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2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论证方面</a:t>
                      </a:r>
                      <a:endParaRPr lang="zh-CN" altLang="en-US" sz="2400" b="1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sym typeface="宋体" panose="02010600030101010101" pitchFamily="2" charset="-122"/>
                      </a:endParaRPr>
                    </a:p>
                    <a:p>
                      <a:pPr marL="0" lvl="0" indent="0" algn="ctr" eaLnBrk="1" hangingPunct="1">
                        <a:spcBef>
                          <a:spcPct val="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（2分）</a:t>
                      </a:r>
                      <a:endParaRPr lang="zh-CN" altLang="en-US" sz="2400" b="1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sym typeface="宋体" panose="02010600030101010101" pitchFamily="2" charset="-122"/>
                      </a:endParaRPr>
                    </a:p>
                  </a:txBody>
                  <a:tcPr>
                    <a:lnL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6035">
                <a:tc>
                  <a:txBody>
                    <a:bodyPr/>
                    <a:lstStyle>
                      <a:lvl1pPr marL="444500" lvl="0" indent="-3587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"/>
                        <a:defRPr sz="1800" u="none" kern="1200" baseline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44500" lvl="1" indent="44450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None/>
                        <a:defRPr sz="16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2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一等</a:t>
                      </a:r>
                      <a:endParaRPr lang="zh-CN" altLang="en-US" sz="2400" b="1">
                        <a:solidFill>
                          <a:srgbClr val="FF0000"/>
                        </a:solidFill>
                        <a:latin typeface="宋体" panose="02010600030101010101" pitchFamily="2" charset="-122"/>
                        <a:sym typeface="宋体" panose="02010600030101010101" pitchFamily="2" charset="-122"/>
                      </a:endParaRPr>
                    </a:p>
                  </a:txBody>
                  <a:tcPr>
                    <a:lnL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44500" lvl="0" indent="-3587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"/>
                        <a:defRPr sz="1800" u="none" kern="1200" baseline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44500" lvl="1" indent="44450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None/>
                        <a:defRPr sz="16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2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开篇明确提出观点（2分）</a:t>
                      </a:r>
                      <a:endParaRPr lang="zh-CN" altLang="en-US" sz="2400" b="1" dirty="0">
                        <a:solidFill>
                          <a:srgbClr val="FF0000"/>
                        </a:solidFill>
                        <a:latin typeface="宋体" panose="02010600030101010101" pitchFamily="2" charset="-122"/>
                        <a:sym typeface="宋体" panose="02010600030101010101" pitchFamily="2" charset="-122"/>
                      </a:endParaRPr>
                    </a:p>
                  </a:txBody>
                  <a:tcPr>
                    <a:lnL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44500" lvl="0" indent="-3587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"/>
                        <a:defRPr sz="1800" u="none" kern="1200" baseline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44500" lvl="1" indent="44450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None/>
                        <a:defRPr sz="16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2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按点给分</a:t>
                      </a:r>
                      <a:endParaRPr lang="zh-CN" altLang="en-US" sz="2400" b="1">
                        <a:solidFill>
                          <a:srgbClr val="FF0000"/>
                        </a:solidFill>
                        <a:latin typeface="宋体" panose="02010600030101010101" pitchFamily="2" charset="-122"/>
                        <a:sym typeface="宋体" panose="02010600030101010101" pitchFamily="2" charset="-122"/>
                      </a:endParaRPr>
                    </a:p>
                  </a:txBody>
                  <a:tcPr>
                    <a:lnL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44500" lvl="0" indent="-3587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"/>
                        <a:defRPr sz="1800" u="none" kern="1200" baseline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44500" lvl="1" indent="44450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None/>
                        <a:defRPr sz="16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2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层次分明；史论结合；逻辑严密；表达流畅.(2分）</a:t>
                      </a:r>
                      <a:endParaRPr lang="zh-CN" altLang="en-US" sz="2400" b="1" dirty="0">
                        <a:solidFill>
                          <a:srgbClr val="FF0000"/>
                        </a:solidFill>
                        <a:latin typeface="宋体" panose="02010600030101010101" pitchFamily="2" charset="-122"/>
                        <a:sym typeface="宋体" panose="02010600030101010101" pitchFamily="2" charset="-122"/>
                      </a:endParaRPr>
                    </a:p>
                  </a:txBody>
                  <a:tcPr>
                    <a:lnL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5865">
                <a:tc>
                  <a:txBody>
                    <a:bodyPr/>
                    <a:lstStyle>
                      <a:lvl1pPr marL="444500" lvl="0" indent="-3587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"/>
                        <a:defRPr sz="1800" u="none" kern="1200" baseline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44500" lvl="1" indent="44450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None/>
                        <a:defRPr sz="16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2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二等</a:t>
                      </a:r>
                      <a:endParaRPr lang="zh-CN" altLang="en-US" sz="24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sym typeface="宋体" panose="02010600030101010101" pitchFamily="2" charset="-122"/>
                      </a:endParaRPr>
                    </a:p>
                  </a:txBody>
                  <a:tcPr>
                    <a:lnL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44500" lvl="0" indent="-3587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"/>
                        <a:defRPr sz="1800" u="none" kern="1200" baseline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44500" lvl="1" indent="44450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None/>
                        <a:defRPr sz="16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2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论证过程中提出观点；简单抄材料（1分）</a:t>
                      </a:r>
                      <a:endParaRPr lang="zh-CN" altLang="en-US" sz="2400" b="1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sym typeface="宋体" panose="02010600030101010101" pitchFamily="2" charset="-122"/>
                      </a:endParaRPr>
                    </a:p>
                  </a:txBody>
                  <a:tcPr>
                    <a:lnL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44500" lvl="0" indent="-3587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"/>
                        <a:defRPr sz="1800" u="none" kern="1200" baseline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44500" lvl="1" indent="44450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None/>
                        <a:defRPr sz="16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2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按点给分</a:t>
                      </a:r>
                      <a:endParaRPr lang="zh-CN" altLang="en-US" sz="24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sym typeface="宋体" panose="02010600030101010101" pitchFamily="2" charset="-122"/>
                      </a:endParaRPr>
                    </a:p>
                  </a:txBody>
                  <a:tcPr>
                    <a:lnL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44500" lvl="0" indent="-3587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"/>
                        <a:defRPr sz="1800" u="none" kern="1200" baseline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44500" lvl="1" indent="44450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None/>
                        <a:defRPr sz="16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2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层次较分明，但关联性不够，史论能结合。（1分）</a:t>
                      </a:r>
                      <a:endParaRPr lang="zh-CN" altLang="en-US" sz="2400" b="1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sym typeface="宋体" panose="02010600030101010101" pitchFamily="2" charset="-122"/>
                      </a:endParaRPr>
                    </a:p>
                  </a:txBody>
                  <a:tcPr>
                    <a:lnL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0580">
                <a:tc>
                  <a:txBody>
                    <a:bodyPr/>
                    <a:lstStyle>
                      <a:lvl1pPr marL="444500" lvl="0" indent="-3587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"/>
                        <a:defRPr sz="1800" u="none" kern="1200" baseline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44500" lvl="1" indent="44450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None/>
                        <a:defRPr sz="16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2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三等</a:t>
                      </a:r>
                      <a:endParaRPr lang="zh-CN" altLang="en-US" sz="24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sym typeface="宋体" panose="02010600030101010101" pitchFamily="2" charset="-122"/>
                      </a:endParaRPr>
                    </a:p>
                  </a:txBody>
                  <a:tcPr>
                    <a:lnL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44500" lvl="0" indent="-3587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"/>
                        <a:defRPr sz="1800" u="none" kern="1200" baseline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44500" lvl="1" indent="44450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None/>
                        <a:defRPr sz="16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2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观点片面（1分）</a:t>
                      </a:r>
                      <a:endParaRPr lang="zh-CN" altLang="en-US" sz="2400" b="1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sym typeface="宋体" panose="02010600030101010101" pitchFamily="2" charset="-122"/>
                      </a:endParaRPr>
                    </a:p>
                  </a:txBody>
                  <a:tcPr>
                    <a:lnL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44500" lvl="0" indent="-3587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"/>
                        <a:defRPr sz="1800" u="none" kern="1200" baseline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44500" lvl="1" indent="44450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None/>
                        <a:defRPr sz="16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2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按点给分</a:t>
                      </a:r>
                      <a:endParaRPr lang="zh-CN" altLang="en-US" sz="24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sym typeface="宋体" panose="02010600030101010101" pitchFamily="2" charset="-122"/>
                      </a:endParaRPr>
                    </a:p>
                  </a:txBody>
                  <a:tcPr>
                    <a:lnL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44500" lvl="0" indent="-3587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"/>
                        <a:defRPr sz="1800" u="none" kern="1200" baseline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44500" lvl="1" indent="44450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None/>
                        <a:defRPr sz="16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2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要点式列举（0分）</a:t>
                      </a:r>
                      <a:endParaRPr lang="zh-CN" altLang="en-US" sz="2400" b="1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sym typeface="宋体" panose="02010600030101010101" pitchFamily="2" charset="-122"/>
                      </a:endParaRPr>
                    </a:p>
                  </a:txBody>
                  <a:tcPr>
                    <a:lnL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2485">
                <a:tc>
                  <a:txBody>
                    <a:bodyPr/>
                    <a:lstStyle>
                      <a:lvl1pPr marL="444500" lvl="0" indent="-3587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"/>
                        <a:defRPr sz="1800" u="none" kern="1200" baseline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44500" lvl="1" indent="44450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None/>
                        <a:defRPr sz="16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2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四等</a:t>
                      </a:r>
                      <a:endParaRPr lang="zh-CN" altLang="en-US" sz="24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sym typeface="宋体" panose="02010600030101010101" pitchFamily="2" charset="-122"/>
                      </a:endParaRPr>
                    </a:p>
                  </a:txBody>
                  <a:tcPr>
                    <a:lnL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44500" lvl="0" indent="-3587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"/>
                        <a:defRPr sz="1800" u="none" kern="1200" baseline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44500" lvl="1" indent="44450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None/>
                        <a:defRPr sz="16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2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论点不合理；无论点（0分）</a:t>
                      </a:r>
                      <a:endParaRPr lang="zh-CN" altLang="en-US" sz="2400" b="1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sym typeface="宋体" panose="02010600030101010101" pitchFamily="2" charset="-122"/>
                      </a:endParaRPr>
                    </a:p>
                  </a:txBody>
                  <a:tcPr>
                    <a:lnL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44500" lvl="0" indent="-3587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"/>
                        <a:defRPr sz="1800" u="none" kern="1200" baseline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44500" lvl="1" indent="44450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None/>
                        <a:defRPr sz="16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2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按点给分</a:t>
                      </a:r>
                      <a:endParaRPr lang="zh-CN" altLang="en-US" sz="24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sym typeface="宋体" panose="02010600030101010101" pitchFamily="2" charset="-122"/>
                      </a:endParaRPr>
                    </a:p>
                  </a:txBody>
                  <a:tcPr>
                    <a:lnL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44500" lvl="0" indent="-3587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"/>
                        <a:defRPr sz="1800" u="none" kern="1200" baseline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44500" lvl="1" indent="44450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None/>
                        <a:defRPr sz="16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2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000" b="0" i="0" u="none" kern="1200" baseline="0">
                          <a:solidFill>
                            <a:srgbClr val="4D4D4D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宋体" panose="02010600030101010101" pitchFamily="2" charset="-122"/>
                        </a:rPr>
                        <a:t>要点式列举（0分）</a:t>
                      </a:r>
                      <a:endParaRPr lang="zh-CN" altLang="en-US" sz="2400" b="1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sym typeface="宋体" panose="02010600030101010101" pitchFamily="2" charset="-122"/>
                      </a:endParaRPr>
                    </a:p>
                  </a:txBody>
                  <a:tcPr>
                    <a:lnL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6387" name="图片 16386" descr="kuang27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830" y="127000"/>
            <a:ext cx="9144000" cy="9810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756285" y="296228"/>
            <a:ext cx="72009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3600" b="1" dirty="0">
                <a:solidFill>
                  <a:srgbClr val="FF3300"/>
                </a:solidFill>
                <a:latin typeface="Arial" panose="020B0604020202020204" pitchFamily="34" charset="0"/>
                <a:ea typeface="楷体_GB2312" pitchFamily="1" charset="-122"/>
              </a:rPr>
              <a:t>评分标准</a:t>
            </a:r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表格 1"/>
          <p:cNvGraphicFramePr/>
          <p:nvPr/>
        </p:nvGraphicFramePr>
        <p:xfrm>
          <a:off x="96520" y="514350"/>
          <a:ext cx="8885555" cy="57213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42160"/>
                <a:gridCol w="1456690"/>
                <a:gridCol w="2182495"/>
                <a:gridCol w="1600835"/>
                <a:gridCol w="1603375"/>
              </a:tblGrid>
              <a:tr h="69215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2400" b="1"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分值评分要素</a:t>
                      </a:r>
                      <a:endParaRPr lang="en-US" altLang="en-US" sz="2400" b="1"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2400" b="1"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4分</a:t>
                      </a:r>
                      <a:endParaRPr lang="en-US" altLang="en-US" sz="2400" b="1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2400" b="1"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3分</a:t>
                      </a:r>
                      <a:endParaRPr lang="en-US" altLang="en-US" sz="2400" b="1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2400" b="1"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2分</a:t>
                      </a:r>
                      <a:endParaRPr lang="en-US" altLang="en-US" sz="2400" b="1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2400" b="1"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1分</a:t>
                      </a:r>
                      <a:endParaRPr lang="en-US" altLang="en-US" sz="2400" b="1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857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2200" b="1"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（1）提取的情节和反映的历史现象</a:t>
                      </a:r>
                      <a:endParaRPr lang="en-US" altLang="en-US" sz="2200" b="1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2200" b="1">
                          <a:latin typeface="楷体" panose="02010609060101010101" charset="-122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————</a:t>
                      </a:r>
                      <a:endParaRPr lang="en-US" altLang="en-US" sz="2200" b="1">
                        <a:latin typeface="楷体" panose="02010609060101010101" charset="-122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2200" b="1"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情节提取于小说，与历史现象具有关联性，历史现象属于该时代。</a:t>
                      </a:r>
                      <a:endParaRPr lang="en-US" altLang="en-US" sz="2200" b="1"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2200" b="1"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只符合三项要求的二个。</a:t>
                      </a:r>
                      <a:endParaRPr lang="en-US" altLang="en-US" sz="2200" b="1"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2200" b="1"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只符合三项要求的一个。</a:t>
                      </a:r>
                      <a:endParaRPr lang="en-US" altLang="en-US" sz="2200" b="1"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88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2200" b="1"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（2）对历史现象的概述</a:t>
                      </a:r>
                      <a:endParaRPr lang="en-US" altLang="en-US" sz="2200" b="1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2200" b="1"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时间、过程、代表性事件等基本要素完整准确。</a:t>
                      </a:r>
                      <a:endParaRPr lang="en-US" altLang="en-US" sz="2200" b="1"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2200" b="1"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时间、过程、代表性事件等基本要素比较完整准确。</a:t>
                      </a:r>
                      <a:endParaRPr lang="en-US" altLang="en-US" sz="2200" b="1"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2200" b="1"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时间、过程、代表性事件等基本要素不够准确。</a:t>
                      </a:r>
                      <a:endParaRPr lang="en-US" altLang="en-US" sz="2200" b="1"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2200" b="1"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时间、过程、代表性事件等基本要素缺少，表述不准确。</a:t>
                      </a:r>
                      <a:endParaRPr lang="en-US" altLang="en-US" sz="2200" b="1"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79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2200" b="1"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（3）对历史现象的评价</a:t>
                      </a:r>
                      <a:endParaRPr lang="en-US" altLang="en-US" sz="2200" b="1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2200" b="1">
                          <a:latin typeface="楷体" panose="02010609060101010101" charset="-122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————</a:t>
                      </a:r>
                      <a:endParaRPr lang="en-US" altLang="en-US" sz="2200" b="1">
                        <a:latin typeface="楷体" panose="02010609060101010101" charset="-122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2200" b="1"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评价全面合理。</a:t>
                      </a:r>
                      <a:endParaRPr lang="en-US" altLang="en-US" sz="2200" b="1"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2200" b="1"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评价较全面合理。</a:t>
                      </a:r>
                      <a:endParaRPr lang="en-US" altLang="en-US" sz="2200" b="1"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2200" b="1"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评价不够全面合理。</a:t>
                      </a:r>
                      <a:endParaRPr lang="en-US" altLang="en-US" sz="2200" b="1"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88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2200" b="1"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（4）历史现象的概述与评价的逻辑关系</a:t>
                      </a:r>
                      <a:endParaRPr lang="en-US" altLang="en-US" sz="2200" b="1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2200" b="1">
                          <a:latin typeface="楷体" panose="02010609060101010101" charset="-122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————</a:t>
                      </a:r>
                      <a:endParaRPr lang="en-US" altLang="en-US" sz="2200" b="1">
                        <a:latin typeface="楷体" panose="02010609060101010101" charset="-122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2200" b="1">
                          <a:latin typeface="楷体" panose="02010609060101010101" charset="-122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————</a:t>
                      </a:r>
                      <a:endParaRPr lang="en-US" altLang="en-US" sz="2200" b="1">
                        <a:latin typeface="楷体" panose="02010609060101010101" charset="-122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2200" b="1"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历史现象的概述与评价的逻辑关系一致。</a:t>
                      </a:r>
                      <a:endParaRPr lang="en-US" altLang="en-US" sz="2200" b="1"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2200" b="1">
                          <a:latin typeface="楷体" panose="02010609060101010101" charset="-122"/>
                          <a:ea typeface="楷体" panose="02010609060101010101" charset="-122"/>
                          <a:cs typeface="宋体" panose="02010600030101010101" pitchFamily="2" charset="-122"/>
                        </a:rPr>
                        <a:t>历史现象的概述与评价的逻辑关系部分一致。</a:t>
                      </a:r>
                      <a:endParaRPr lang="en-US" altLang="en-US" sz="2200" b="1">
                        <a:latin typeface="楷体" panose="02010609060101010101" charset="-122"/>
                        <a:ea typeface="楷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96520" y="1550670"/>
            <a:ext cx="8885555" cy="396938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square">
            <a:spAutoFit/>
          </a:bodyPr>
          <a:p>
            <a:pPr indent="333375"/>
            <a:r>
              <a:rPr 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示例：情节：鲁滨逊遇险漂流到海岛上，在那里建立了自己的领地。历史现象：这一情节反映出近代早期的西欧殖民扩张。概述和评价：近代西方殖民扩张始于新航路开辟，在亚非拉地区依靠武力等方式强占殖民地，掠夺财富，进行移民，开展贸易。殖民扩张掠夺的大量财富流入西欧，为资本主义提供了资本原始积累，给遭受侵略的地区和人民造成极大灾难，客观上带动了世界市场的发展。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2"/>
          <p:cNvPicPr>
            <a:picLocks noChangeAspect="1" noChangeArrowheads="1"/>
          </p:cNvPicPr>
          <p:nvPr/>
        </p:nvPicPr>
        <p:blipFill>
          <a:blip r:embed="rId1"/>
          <a:srcRect l="2131" t="49829" r="16309" b="517"/>
          <a:stretch>
            <a:fillRect/>
          </a:stretch>
        </p:blipFill>
        <p:spPr>
          <a:xfrm>
            <a:off x="-3810" y="12065"/>
            <a:ext cx="9176385" cy="6806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Text Box 2"/>
          <p:cNvSpPr txBox="1"/>
          <p:nvPr/>
        </p:nvSpPr>
        <p:spPr>
          <a:xfrm>
            <a:off x="179388" y="1341438"/>
            <a:ext cx="8642350" cy="3506787"/>
          </a:xfrm>
          <a:prstGeom prst="rect">
            <a:avLst/>
          </a:prstGeom>
          <a:noFill/>
          <a:ln w="9525">
            <a:noFill/>
          </a:ln>
        </p:spPr>
        <p:txBody>
          <a:bodyPr lIns="90170" tIns="46990" rIns="90170" bIns="4699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sym typeface="Arial" panose="020B0604020202020204" pitchFamily="34" charset="0"/>
              </a:rPr>
              <a:t>学习目标：</a:t>
            </a:r>
            <a:endParaRPr lang="zh-CN" altLang="en-US" sz="2800" b="1" dirty="0">
              <a:solidFill>
                <a:srgbClr val="FF0000"/>
              </a:solidFill>
              <a:latin typeface="楷体_GB2312" pitchFamily="1" charset="-122"/>
              <a:ea typeface="楷体_GB2312" pitchFamily="1" charset="-122"/>
              <a:sym typeface="Arial" panose="020B0604020202020204" pitchFamily="34" charset="0"/>
            </a:endParaRPr>
          </a:p>
          <a:p>
            <a:r>
              <a:rPr lang="zh-CN" altLang="en-US" sz="2800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    1.明确历史小论文的具体要求。</a:t>
            </a:r>
            <a:endParaRPr lang="zh-CN" altLang="en-US" sz="2800" b="1" dirty="0">
              <a:solidFill>
                <a:srgbClr val="0000FF"/>
              </a:solidFill>
              <a:latin typeface="楷体_GB2312" pitchFamily="1" charset="-122"/>
              <a:ea typeface="楷体_GB2312" pitchFamily="1" charset="-122"/>
            </a:endParaRPr>
          </a:p>
          <a:p>
            <a:endParaRPr lang="zh-CN" altLang="en-US" sz="2800" b="1" dirty="0">
              <a:solidFill>
                <a:srgbClr val="0000FF"/>
              </a:solidFill>
              <a:latin typeface="楷体_GB2312" pitchFamily="1" charset="-122"/>
              <a:ea typeface="楷体_GB2312" pitchFamily="1" charset="-122"/>
            </a:endParaRPr>
          </a:p>
          <a:p>
            <a:r>
              <a:rPr lang="zh-CN" altLang="en-US" sz="2800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    2.掌握历史小论文写作时的基本方法、基本思路。</a:t>
            </a:r>
            <a:endParaRPr lang="zh-CN" altLang="en-US" sz="2800" b="1" dirty="0">
              <a:solidFill>
                <a:srgbClr val="0000FF"/>
              </a:solidFill>
              <a:latin typeface="楷体_GB2312" pitchFamily="1" charset="-122"/>
              <a:ea typeface="楷体_GB2312" pitchFamily="1" charset="-122"/>
            </a:endParaRPr>
          </a:p>
          <a:p>
            <a:endParaRPr lang="zh-CN" altLang="en-US" sz="2800" b="1" dirty="0">
              <a:solidFill>
                <a:srgbClr val="0000FF"/>
              </a:solidFill>
              <a:latin typeface="楷体_GB2312" pitchFamily="1" charset="-122"/>
              <a:ea typeface="楷体_GB2312" pitchFamily="1" charset="-122"/>
            </a:endParaRPr>
          </a:p>
          <a:p>
            <a:r>
              <a:rPr lang="zh-CN" altLang="en-US" sz="2800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</a:rPr>
              <a:t>    3.逐步提高运用材料具体分析历史问题的能力、表达与交流的能力、重证据的历史意识和处理历史信息的能力。</a:t>
            </a:r>
            <a:endParaRPr lang="zh-CN" altLang="en-US" sz="2800" b="1" dirty="0">
              <a:solidFill>
                <a:srgbClr val="0000FF"/>
              </a:solidFill>
              <a:latin typeface="楷体_GB2312" pitchFamily="1" charset="-122"/>
              <a:ea typeface="楷体_GB2312" pitchFamily="1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301" name="文本框 12300"/>
          <p:cNvSpPr txBox="1"/>
          <p:nvPr/>
        </p:nvSpPr>
        <p:spPr>
          <a:xfrm>
            <a:off x="284163" y="669925"/>
            <a:ext cx="6307455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目前高考小论文普遍存在的问题：</a:t>
            </a:r>
            <a:endParaRPr lang="zh-CN" altLang="en-US" sz="32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2302" name="文本框 12301"/>
          <p:cNvSpPr txBox="1"/>
          <p:nvPr/>
        </p:nvSpPr>
        <p:spPr>
          <a:xfrm>
            <a:off x="1588" y="1617028"/>
            <a:ext cx="9391650" cy="292290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l"/>
            <a:r>
              <a:rPr lang="en-US" altLang="zh-CN" sz="3200" b="1" dirty="0">
                <a:latin typeface="Arial" panose="020B0604020202020204" pitchFamily="34" charset="0"/>
              </a:rPr>
              <a:t>1</a:t>
            </a:r>
            <a:r>
              <a:rPr lang="zh-CN" altLang="en-US" sz="3200" b="1" dirty="0">
                <a:latin typeface="Arial" panose="020B0604020202020204" pitchFamily="34" charset="0"/>
              </a:rPr>
              <a:t>、文章没有观点，泛泛而谈，直到最后不知所云。</a:t>
            </a:r>
            <a:endParaRPr lang="zh-CN" altLang="en-US" sz="3200" b="1" dirty="0">
              <a:latin typeface="Arial" panose="020B0604020202020204" pitchFamily="34" charset="0"/>
            </a:endParaRPr>
          </a:p>
          <a:p>
            <a:pPr algn="l"/>
            <a:r>
              <a:rPr lang="en-US" altLang="zh-CN" sz="3200" b="1" dirty="0">
                <a:latin typeface="Arial" panose="020B0604020202020204" pitchFamily="34" charset="0"/>
              </a:rPr>
              <a:t>2</a:t>
            </a:r>
            <a:r>
              <a:rPr lang="zh-CN" altLang="en-US" sz="3200" b="1" dirty="0">
                <a:latin typeface="Arial" panose="020B0604020202020204" pitchFamily="34" charset="0"/>
              </a:rPr>
              <a:t>、文采优美，没有史实。－－别等同于作文。</a:t>
            </a:r>
            <a:endParaRPr lang="zh-CN" altLang="en-US" sz="3200" b="1" dirty="0">
              <a:latin typeface="Arial" panose="020B0604020202020204" pitchFamily="34" charset="0"/>
            </a:endParaRPr>
          </a:p>
          <a:p>
            <a:pPr algn="l"/>
            <a:r>
              <a:rPr lang="en-US" altLang="zh-CN" sz="3200" b="1" dirty="0">
                <a:latin typeface="Arial" panose="020B0604020202020204" pitchFamily="34" charset="0"/>
              </a:rPr>
              <a:t>3</a:t>
            </a:r>
            <a:r>
              <a:rPr lang="zh-CN" altLang="en-US" sz="3200" b="1" dirty="0">
                <a:latin typeface="Arial" panose="020B0604020202020204" pitchFamily="34" charset="0"/>
              </a:rPr>
              <a:t>、没有做到史论结合。要么是材料的简单累积，</a:t>
            </a:r>
            <a:endParaRPr lang="zh-CN" altLang="en-US" sz="3200" b="1" dirty="0">
              <a:latin typeface="Arial" panose="020B0604020202020204" pitchFamily="34" charset="0"/>
            </a:endParaRPr>
          </a:p>
          <a:p>
            <a:pPr algn="l"/>
            <a:r>
              <a:rPr lang="zh-CN" altLang="en-US" sz="3200" b="1" dirty="0">
                <a:latin typeface="Arial" panose="020B0604020202020204" pitchFamily="34" charset="0"/>
              </a:rPr>
              <a:t>      要么是论点多多，缺乏史实。</a:t>
            </a:r>
            <a:endParaRPr lang="zh-CN" altLang="en-US" sz="3200" b="1" dirty="0">
              <a:latin typeface="Arial" panose="020B0604020202020204" pitchFamily="34" charset="0"/>
            </a:endParaRPr>
          </a:p>
          <a:p>
            <a:pPr algn="l"/>
            <a:r>
              <a:rPr lang="en-US" altLang="zh-CN" sz="2800" b="1" dirty="0">
                <a:sym typeface="+mn-ea"/>
              </a:rPr>
              <a:t>4</a:t>
            </a:r>
            <a:r>
              <a:rPr lang="zh-CN" altLang="en-US" sz="2800" b="1" dirty="0">
                <a:sym typeface="+mn-ea"/>
              </a:rPr>
              <a:t>、没有与世界背景结合。</a:t>
            </a:r>
            <a:endParaRPr lang="zh-CN" altLang="en-US" sz="2800" b="1" dirty="0">
              <a:latin typeface="Arial" panose="020B0604020202020204" pitchFamily="34" charset="0"/>
            </a:endParaRPr>
          </a:p>
          <a:p>
            <a:endParaRPr lang="zh-CN" altLang="en-US" sz="28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1" grpId="0"/>
      <p:bldP spid="123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Text Box 2"/>
          <p:cNvSpPr txBox="1"/>
          <p:nvPr/>
        </p:nvSpPr>
        <p:spPr>
          <a:xfrm>
            <a:off x="1044575" y="1627505"/>
            <a:ext cx="8064500" cy="95567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170" tIns="46990" rIns="90170" bIns="46990">
            <a:spAutoFit/>
          </a:bodyPr>
          <a:p>
            <a:r>
              <a:rPr lang="zh-CN" altLang="en-US" sz="2800" b="1" dirty="0">
                <a:solidFill>
                  <a:srgbClr val="000000"/>
                </a:solidFill>
                <a:latin typeface="楷体_GB2312" pitchFamily="1" charset="-122"/>
                <a:ea typeface="楷体_GB2312" pitchFamily="1" charset="-122"/>
                <a:sym typeface="Arial" panose="020B0604020202020204" pitchFamily="34" charset="0"/>
              </a:rPr>
              <a:t>对所议论的问题（事件，现象，人物，观念等）所持的见解和主张。</a:t>
            </a:r>
            <a:endParaRPr lang="zh-CN" altLang="en-US" sz="2800" b="1" dirty="0">
              <a:solidFill>
                <a:srgbClr val="0000FF"/>
              </a:solidFill>
              <a:latin typeface="楷体_GB2312" pitchFamily="1" charset="-122"/>
              <a:ea typeface="楷体_GB2312" pitchFamily="1" charset="-122"/>
              <a:sym typeface="Arial" panose="020B0604020202020204" pitchFamily="34" charset="0"/>
            </a:endParaRPr>
          </a:p>
        </p:txBody>
      </p:sp>
      <p:sp>
        <p:nvSpPr>
          <p:cNvPr id="11267" name="Text Box 3"/>
          <p:cNvSpPr txBox="1"/>
          <p:nvPr/>
        </p:nvSpPr>
        <p:spPr>
          <a:xfrm>
            <a:off x="1044575" y="3356293"/>
            <a:ext cx="8064500" cy="53022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170" tIns="46990" rIns="90170" bIns="46990">
            <a:spAutoFit/>
          </a:bodyPr>
          <a:p>
            <a:r>
              <a:rPr lang="zh-CN" altLang="en-US" sz="2800" b="1" dirty="0">
                <a:solidFill>
                  <a:srgbClr val="000000"/>
                </a:solidFill>
                <a:latin typeface="楷体_GB2312" pitchFamily="1" charset="-122"/>
                <a:ea typeface="楷体_GB2312" pitchFamily="1" charset="-122"/>
                <a:sym typeface="Arial" panose="020B0604020202020204" pitchFamily="34" charset="0"/>
              </a:rPr>
              <a:t>是支撑论点的材料，用来证明论点的理由和根据。 </a:t>
            </a:r>
            <a:endParaRPr lang="zh-CN" altLang="en-US" sz="2800" b="1" dirty="0">
              <a:solidFill>
                <a:srgbClr val="0000FF"/>
              </a:solidFill>
              <a:latin typeface="楷体_GB2312" pitchFamily="1" charset="-122"/>
              <a:ea typeface="楷体_GB2312" pitchFamily="1" charset="-122"/>
              <a:sym typeface="Arial" panose="020B0604020202020204" pitchFamily="34" charset="0"/>
            </a:endParaRPr>
          </a:p>
        </p:txBody>
      </p:sp>
      <p:sp>
        <p:nvSpPr>
          <p:cNvPr id="11268" name="Text Box 4"/>
          <p:cNvSpPr txBox="1"/>
          <p:nvPr/>
        </p:nvSpPr>
        <p:spPr>
          <a:xfrm>
            <a:off x="1044575" y="4724400"/>
            <a:ext cx="8064500" cy="528638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170" tIns="46990" rIns="90170" bIns="46990">
            <a:spAutoFit/>
          </a:bodyPr>
          <a:p>
            <a:r>
              <a:rPr lang="zh-CN" altLang="en-US" sz="2800" b="1" dirty="0">
                <a:solidFill>
                  <a:srgbClr val="000000"/>
                </a:solidFill>
                <a:latin typeface="楷体_GB2312" pitchFamily="1" charset="-122"/>
                <a:ea typeface="楷体_GB2312" pitchFamily="1" charset="-122"/>
                <a:sym typeface="Arial" panose="020B0604020202020204" pitchFamily="34" charset="0"/>
              </a:rPr>
              <a:t>运用论据来证明论点的过程和方法。</a:t>
            </a:r>
            <a:endParaRPr lang="zh-CN" altLang="en-US" sz="2800" b="1" dirty="0">
              <a:solidFill>
                <a:srgbClr val="0000FF"/>
              </a:solidFill>
              <a:latin typeface="楷体_GB2312" pitchFamily="1" charset="-122"/>
              <a:ea typeface="楷体_GB2312" pitchFamily="1" charset="-122"/>
              <a:sym typeface="Arial" panose="020B0604020202020204" pitchFamily="34" charset="0"/>
            </a:endParaRPr>
          </a:p>
        </p:txBody>
      </p:sp>
      <p:sp>
        <p:nvSpPr>
          <p:cNvPr id="11269" name="Text Box 5"/>
          <p:cNvSpPr txBox="1"/>
          <p:nvPr/>
        </p:nvSpPr>
        <p:spPr>
          <a:xfrm>
            <a:off x="8101013" y="2060893"/>
            <a:ext cx="1008062" cy="520700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lIns="90170" tIns="46990" rIns="90170" bIns="46990">
            <a:spAutoFit/>
          </a:bodyPr>
          <a:p>
            <a:pPr algn="ctr"/>
            <a:r>
              <a:rPr lang="zh-CN" altLang="en-US" sz="2800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sym typeface="Arial" panose="020B0604020202020204" pitchFamily="34" charset="0"/>
              </a:rPr>
              <a:t>观点</a:t>
            </a:r>
            <a:endParaRPr lang="zh-CN" altLang="en-US" sz="2800" b="1" dirty="0">
              <a:solidFill>
                <a:srgbClr val="FF0000"/>
              </a:solidFill>
              <a:latin typeface="楷体_GB2312" pitchFamily="1" charset="-122"/>
              <a:ea typeface="楷体_GB2312" pitchFamily="1" charset="-122"/>
              <a:sym typeface="Arial" panose="020B0604020202020204" pitchFamily="34" charset="0"/>
            </a:endParaRPr>
          </a:p>
        </p:txBody>
      </p:sp>
      <p:sp>
        <p:nvSpPr>
          <p:cNvPr id="11270" name="Text Box 6"/>
          <p:cNvSpPr txBox="1"/>
          <p:nvPr/>
        </p:nvSpPr>
        <p:spPr>
          <a:xfrm>
            <a:off x="8101013" y="4721225"/>
            <a:ext cx="1008062" cy="520700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lIns="90170" tIns="46990" rIns="90170" bIns="46990">
            <a:spAutoFit/>
          </a:bodyPr>
          <a:p>
            <a:pPr algn="ctr"/>
            <a:r>
              <a:rPr lang="zh-CN" altLang="en-US" sz="2800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sym typeface="Arial" panose="020B0604020202020204" pitchFamily="34" charset="0"/>
              </a:rPr>
              <a:t>论述</a:t>
            </a:r>
            <a:endParaRPr lang="zh-CN" altLang="en-US" sz="2800" b="1" dirty="0">
              <a:solidFill>
                <a:srgbClr val="FF0000"/>
              </a:solidFill>
              <a:latin typeface="楷体_GB2312" pitchFamily="1" charset="-122"/>
              <a:ea typeface="楷体_GB2312" pitchFamily="1" charset="-122"/>
              <a:sym typeface="Arial" panose="020B0604020202020204" pitchFamily="34" charset="0"/>
            </a:endParaRPr>
          </a:p>
        </p:txBody>
      </p:sp>
      <p:sp>
        <p:nvSpPr>
          <p:cNvPr id="11271" name="Text Box 7"/>
          <p:cNvSpPr txBox="1"/>
          <p:nvPr/>
        </p:nvSpPr>
        <p:spPr>
          <a:xfrm>
            <a:off x="8099425" y="3931603"/>
            <a:ext cx="1009650" cy="520700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lIns="90170" tIns="46990" rIns="90170" bIns="46990">
            <a:spAutoFit/>
          </a:bodyPr>
          <a:p>
            <a:pPr algn="ctr"/>
            <a:r>
              <a:rPr lang="zh-CN" altLang="en-US" sz="2800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sym typeface="Arial" panose="020B0604020202020204" pitchFamily="34" charset="0"/>
              </a:rPr>
              <a:t>史实</a:t>
            </a:r>
            <a:endParaRPr lang="zh-CN" altLang="en-US" sz="2800" b="1" dirty="0">
              <a:solidFill>
                <a:srgbClr val="FF0000"/>
              </a:solidFill>
              <a:latin typeface="楷体_GB2312" pitchFamily="1" charset="-122"/>
              <a:ea typeface="楷体_GB2312" pitchFamily="1" charset="-122"/>
              <a:sym typeface="Arial" panose="020B0604020202020204" pitchFamily="34" charset="0"/>
            </a:endParaRPr>
          </a:p>
        </p:txBody>
      </p:sp>
      <p:sp>
        <p:nvSpPr>
          <p:cNvPr id="11272" name="Text Box 8"/>
          <p:cNvSpPr txBox="1"/>
          <p:nvPr/>
        </p:nvSpPr>
        <p:spPr>
          <a:xfrm>
            <a:off x="0" y="1844358"/>
            <a:ext cx="1223963" cy="520700"/>
          </a:xfrm>
          <a:prstGeom prst="rect">
            <a:avLst/>
          </a:prstGeom>
          <a:noFill/>
          <a:ln w="9525">
            <a:noFill/>
          </a:ln>
        </p:spPr>
        <p:txBody>
          <a:bodyPr lIns="90170" tIns="46990" rIns="90170" bIns="4699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sym typeface="Arial" panose="020B0604020202020204" pitchFamily="34" charset="0"/>
              </a:rPr>
              <a:t>论点：</a:t>
            </a:r>
            <a:endParaRPr lang="zh-CN" altLang="en-US" sz="2800" b="1">
              <a:solidFill>
                <a:srgbClr val="FF0000"/>
              </a:solidFill>
              <a:latin typeface="楷体_GB2312" pitchFamily="1" charset="-122"/>
              <a:ea typeface="楷体_GB2312" pitchFamily="1" charset="-122"/>
              <a:sym typeface="Arial" panose="020B0604020202020204" pitchFamily="34" charset="0"/>
            </a:endParaRPr>
          </a:p>
        </p:txBody>
      </p:sp>
      <p:sp>
        <p:nvSpPr>
          <p:cNvPr id="11273" name="Text Box 9"/>
          <p:cNvSpPr txBox="1"/>
          <p:nvPr/>
        </p:nvSpPr>
        <p:spPr>
          <a:xfrm>
            <a:off x="-34925" y="3356293"/>
            <a:ext cx="1247775" cy="520700"/>
          </a:xfrm>
          <a:prstGeom prst="rect">
            <a:avLst/>
          </a:prstGeom>
          <a:noFill/>
          <a:ln w="9525">
            <a:noFill/>
          </a:ln>
        </p:spPr>
        <p:txBody>
          <a:bodyPr lIns="90170" tIns="46990" rIns="90170" bIns="4699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sym typeface="Arial" panose="020B0604020202020204" pitchFamily="34" charset="0"/>
              </a:rPr>
              <a:t>论据：</a:t>
            </a:r>
            <a:endParaRPr lang="zh-CN" altLang="en-US" sz="2800" b="1">
              <a:solidFill>
                <a:srgbClr val="FF0000"/>
              </a:solidFill>
              <a:latin typeface="楷体_GB2312" pitchFamily="1" charset="-122"/>
              <a:ea typeface="楷体_GB2312" pitchFamily="1" charset="-122"/>
              <a:sym typeface="Arial" panose="020B0604020202020204" pitchFamily="34" charset="0"/>
            </a:endParaRPr>
          </a:p>
        </p:txBody>
      </p:sp>
      <p:sp>
        <p:nvSpPr>
          <p:cNvPr id="11274" name="Text Box 10"/>
          <p:cNvSpPr txBox="1"/>
          <p:nvPr/>
        </p:nvSpPr>
        <p:spPr>
          <a:xfrm>
            <a:off x="36513" y="4724400"/>
            <a:ext cx="1249362" cy="520700"/>
          </a:xfrm>
          <a:prstGeom prst="rect">
            <a:avLst/>
          </a:prstGeom>
          <a:noFill/>
          <a:ln w="9525">
            <a:noFill/>
          </a:ln>
        </p:spPr>
        <p:txBody>
          <a:bodyPr lIns="90170" tIns="46990" rIns="90170" bIns="4699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sym typeface="Arial" panose="020B0604020202020204" pitchFamily="34" charset="0"/>
              </a:rPr>
              <a:t>论证：</a:t>
            </a:r>
            <a:endParaRPr lang="zh-CN" altLang="en-US" sz="2800" b="1">
              <a:solidFill>
                <a:srgbClr val="FF0000"/>
              </a:solidFill>
              <a:latin typeface="楷体_GB2312" pitchFamily="1" charset="-122"/>
              <a:ea typeface="楷体_GB2312" pitchFamily="1" charset="-122"/>
              <a:sym typeface="Arial" panose="020B0604020202020204" pitchFamily="34" charset="0"/>
            </a:endParaRPr>
          </a:p>
        </p:txBody>
      </p:sp>
      <p:sp>
        <p:nvSpPr>
          <p:cNvPr id="11276" name="Text Box 12"/>
          <p:cNvSpPr txBox="1"/>
          <p:nvPr/>
        </p:nvSpPr>
        <p:spPr>
          <a:xfrm>
            <a:off x="2195513" y="2707323"/>
            <a:ext cx="3738562" cy="519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2800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  <a:sym typeface="Arial" panose="020B0604020202020204" pitchFamily="34" charset="0"/>
              </a:rPr>
              <a:t>解决“需要证明什么”。</a:t>
            </a:r>
            <a:endParaRPr lang="zh-CN" altLang="en-US" sz="2800" dirty="0">
              <a:latin typeface="Arial" panose="020B0604020202020204" pitchFamily="34" charset="0"/>
            </a:endParaRPr>
          </a:p>
        </p:txBody>
      </p:sp>
      <p:sp>
        <p:nvSpPr>
          <p:cNvPr id="11277" name="Text Box 13"/>
          <p:cNvSpPr txBox="1"/>
          <p:nvPr/>
        </p:nvSpPr>
        <p:spPr>
          <a:xfrm>
            <a:off x="2195513" y="4002723"/>
            <a:ext cx="3738562" cy="519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2800" b="1" dirty="0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  <a:sym typeface="Arial" panose="020B0604020202020204" pitchFamily="34" charset="0"/>
              </a:rPr>
              <a:t>解决“用什么来证明”。</a:t>
            </a:r>
            <a:endParaRPr lang="zh-CN" altLang="en-US" sz="2800" dirty="0">
              <a:latin typeface="Arial" panose="020B0604020202020204" pitchFamily="34" charset="0"/>
            </a:endParaRPr>
          </a:p>
        </p:txBody>
      </p:sp>
      <p:sp>
        <p:nvSpPr>
          <p:cNvPr id="11278" name="Text Box 14"/>
          <p:cNvSpPr txBox="1"/>
          <p:nvPr/>
        </p:nvSpPr>
        <p:spPr>
          <a:xfrm>
            <a:off x="2195513" y="5370513"/>
            <a:ext cx="3027362" cy="5175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2800" b="1">
                <a:solidFill>
                  <a:srgbClr val="0000FF"/>
                </a:solidFill>
                <a:latin typeface="楷体_GB2312" pitchFamily="1" charset="-122"/>
                <a:ea typeface="楷体_GB2312" pitchFamily="1" charset="-122"/>
                <a:sym typeface="Arial" panose="020B0604020202020204" pitchFamily="34" charset="0"/>
              </a:rPr>
              <a:t>解决“怎样证明”。</a:t>
            </a:r>
            <a:endParaRPr lang="zh-CN" altLang="en-US" sz="2800" b="1">
              <a:solidFill>
                <a:srgbClr val="0000FF"/>
              </a:solidFill>
              <a:latin typeface="楷体_GB2312" pitchFamily="1" charset="-122"/>
              <a:ea typeface="楷体_GB2312" pitchFamily="1" charset="-122"/>
              <a:sym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75560" y="685165"/>
            <a:ext cx="64560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solidFill>
                  <a:srgbClr val="FF0000"/>
                </a:solidFill>
              </a:rPr>
              <a:t>历史小论文的三要素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bldLvl="0" animBg="1"/>
      <p:bldP spid="11267" grpId="0" bldLvl="0" animBg="1"/>
      <p:bldP spid="11268" grpId="0" bldLvl="0" animBg="1"/>
      <p:bldP spid="11269" grpId="0" bldLvl="0" animBg="1"/>
      <p:bldP spid="11270" grpId="0" bldLvl="0" animBg="1"/>
      <p:bldP spid="11271" grpId="0" bldLvl="0" animBg="1"/>
      <p:bldP spid="11272" grpId="0" bldLvl="0"/>
      <p:bldP spid="11273" grpId="0" bldLvl="0"/>
      <p:bldP spid="11274" grpId="0" bldLvl="0"/>
      <p:bldP spid="11276" grpId="0" bldLvl="0"/>
      <p:bldP spid="11277" grpId="0" bldLvl="0"/>
      <p:bldP spid="11278" grpId="0" bldLvl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文本框 5121"/>
          <p:cNvSpPr txBox="1"/>
          <p:nvPr/>
        </p:nvSpPr>
        <p:spPr>
          <a:xfrm rot="-425137">
            <a:off x="1085850" y="841375"/>
            <a:ext cx="7488238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endParaRPr sz="3600" b="1" dirty="0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5172" name="文本框 5171"/>
          <p:cNvSpPr txBox="1"/>
          <p:nvPr/>
        </p:nvSpPr>
        <p:spPr>
          <a:xfrm>
            <a:off x="1116013" y="333375"/>
            <a:ext cx="7056437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5174" name="文本框 5173"/>
          <p:cNvSpPr txBox="1"/>
          <p:nvPr/>
        </p:nvSpPr>
        <p:spPr>
          <a:xfrm>
            <a:off x="0" y="981075"/>
            <a:ext cx="9144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endParaRPr dirty="0">
              <a:latin typeface="Arial" panose="020B0604020202020204" pitchFamily="34" charset="0"/>
            </a:endParaRPr>
          </a:p>
        </p:txBody>
      </p:sp>
      <p:pic>
        <p:nvPicPr>
          <p:cNvPr id="5178" name="Picture 2" descr="G:\..\..\..\users\zhoulongxiang\appdata\roaming\360se6\User Data\temp\GVF83S7R9D8NNKXW.jpg"/>
          <p:cNvPicPr>
            <a:picLocks noChangeAspect="1"/>
          </p:cNvPicPr>
          <p:nvPr/>
        </p:nvPicPr>
        <p:blipFill>
          <a:blip r:embed="rId1" r:link="rId2">
            <a:grayscl/>
          </a:blip>
          <a:srcRect b="8113"/>
          <a:stretch>
            <a:fillRect/>
          </a:stretch>
        </p:blipFill>
        <p:spPr>
          <a:xfrm>
            <a:off x="264160" y="476885"/>
            <a:ext cx="3889375" cy="17399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77" name="Picture 3" descr="G:/新建文件夹/http:/images.china.cn/attachement/jpg/site1000/20071218/000bcdb95f1d08d1d61901.jpg"/>
          <p:cNvPicPr>
            <a:picLocks noChangeAspect="1"/>
          </p:cNvPicPr>
          <p:nvPr/>
        </p:nvPicPr>
        <p:blipFill>
          <a:blip r:embed="rId3" r:link="rId4">
            <a:grayscl/>
          </a:blip>
          <a:stretch>
            <a:fillRect/>
          </a:stretch>
        </p:blipFill>
        <p:spPr>
          <a:xfrm>
            <a:off x="4356100" y="476885"/>
            <a:ext cx="4062730" cy="17399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79" name="矩形 5178"/>
          <p:cNvSpPr/>
          <p:nvPr/>
        </p:nvSpPr>
        <p:spPr>
          <a:xfrm>
            <a:off x="-107950" y="16510"/>
            <a:ext cx="1614170" cy="82994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l"/>
            <a:r>
              <a:rPr lang="en-US" altLang="zh-CN" sz="2000" b="1" dirty="0">
                <a:latin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lang="zh-CN" altLang="en-US" sz="2000" b="1" dirty="0">
                <a:latin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400" b="1" dirty="0">
                <a:latin typeface="黑体" panose="02010609060101010101" pitchFamily="2" charset="-122"/>
                <a:ea typeface="黑体" panose="02010609060101010101" pitchFamily="2" charset="-122"/>
              </a:rPr>
              <a:t>材料一</a:t>
            </a:r>
            <a:endParaRPr lang="zh-CN" altLang="en-US" sz="2400" b="1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l" eaLnBrk="0" hangingPunct="0"/>
            <a:endParaRPr lang="zh-CN" altLang="en-US" sz="24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180" name="矩形 5179"/>
          <p:cNvSpPr/>
          <p:nvPr/>
        </p:nvSpPr>
        <p:spPr>
          <a:xfrm>
            <a:off x="958850" y="3154363"/>
            <a:ext cx="374650" cy="2444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r>
              <a:rPr lang="en-US" altLang="zh-CN" sz="1000" dirty="0">
                <a:latin typeface="宋体" panose="02010600030101010101" pitchFamily="2" charset="-122"/>
                <a:cs typeface="Times New Roman" panose="02020603050405020304" pitchFamily="18" charset="0"/>
              </a:rPr>
              <a:t>   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5181" name="矩形 5180"/>
          <p:cNvSpPr/>
          <p:nvPr/>
        </p:nvSpPr>
        <p:spPr>
          <a:xfrm>
            <a:off x="0" y="2318386"/>
            <a:ext cx="9144000" cy="347662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 algn="l"/>
            <a:r>
              <a:rPr lang="en-US" altLang="zh-CN" sz="1000" dirty="0">
                <a:latin typeface="宋体" panose="02010600030101010101" pitchFamily="2" charset="-122"/>
                <a:cs typeface="Times New Roman" panose="02020603050405020304" pitchFamily="18" charset="0"/>
              </a:rPr>
              <a:t>       </a:t>
            </a:r>
            <a:r>
              <a:rPr lang="zh-CN" altLang="en-US" sz="2000" b="1" dirty="0">
                <a:latin typeface="宋体" panose="02010600030101010101" pitchFamily="2" charset="-122"/>
                <a:cs typeface="Times New Roman" panose="02020603050405020304" pitchFamily="18" charset="0"/>
              </a:rPr>
              <a:t>图</a:t>
            </a:r>
            <a:r>
              <a:rPr lang="en-US" altLang="zh-CN" sz="2000" b="1" dirty="0">
                <a:latin typeface="宋体" panose="02010600030101010101" pitchFamily="2" charset="-122"/>
                <a:cs typeface="Times New Roman" panose="02020603050405020304" pitchFamily="18" charset="0"/>
              </a:rPr>
              <a:t>1  </a:t>
            </a:r>
            <a:r>
              <a:rPr lang="zh-CN" altLang="en-US" sz="2000" b="1" dirty="0">
                <a:latin typeface="宋体" panose="02010600030101010101" pitchFamily="2" charset="-122"/>
                <a:cs typeface="Times New Roman" panose="02020603050405020304" pitchFamily="18" charset="0"/>
              </a:rPr>
              <a:t>北约与华约的对峙                图</a:t>
            </a:r>
            <a:r>
              <a:rPr lang="en-US" altLang="zh-CN" sz="2000" b="1" dirty="0">
                <a:latin typeface="宋体" panose="02010600030101010101" pitchFamily="2" charset="-122"/>
                <a:cs typeface="Times New Roman" panose="02020603050405020304" pitchFamily="18" charset="0"/>
              </a:rPr>
              <a:t>2 </a:t>
            </a:r>
            <a:r>
              <a:rPr lang="zh-CN" altLang="en-US" sz="2000" b="1" dirty="0">
                <a:latin typeface="宋体" panose="02010600030101010101" pitchFamily="2" charset="-122"/>
                <a:cs typeface="Times New Roman" panose="02020603050405020304" pitchFamily="18" charset="0"/>
              </a:rPr>
              <a:t>当今国际形势（漫画）</a:t>
            </a:r>
            <a:endParaRPr lang="zh-CN" altLang="en-US" sz="2000" b="1" dirty="0">
              <a:latin typeface="Arial" panose="020B0604020202020204" pitchFamily="34" charset="0"/>
            </a:endParaRPr>
          </a:p>
          <a:p>
            <a:pPr algn="l" eaLnBrk="0" hangingPunct="0"/>
            <a:r>
              <a:rPr lang="zh-CN" altLang="en-US" sz="2000" b="1" dirty="0">
                <a:latin typeface="黑体" panose="02010609060101010101" pitchFamily="2" charset="-122"/>
                <a:ea typeface="黑体" panose="02010609060101010101" pitchFamily="2" charset="-122"/>
              </a:rPr>
              <a:t>材料二</a:t>
            </a:r>
            <a:r>
              <a:rPr lang="zh-CN" altLang="en-US" sz="2000" b="1" dirty="0">
                <a:latin typeface="宋体" panose="02010600030101010101" pitchFamily="2" charset="-122"/>
                <a:cs typeface="Times New Roman" panose="02020603050405020304" pitchFamily="18" charset="0"/>
              </a:rPr>
              <a:t>   冷战结束，制造出观察家称之为“单极的世界”或“一个超级大国的世界”。但是，美国实质上并没有比冷战开始时更能单方面独断全面问题，美国比十年前更占优势，可是够讽刺的是，权力也更加分散。因此，美国能够运用来改造世界其他地区的力量，实际上也减弱了。</a:t>
            </a:r>
            <a:r>
              <a:rPr lang="zh-CN" altLang="en-US" sz="2000" b="1" dirty="0">
                <a:latin typeface="Arial" panose="020B0604020202020204" pitchFamily="34" charset="0"/>
              </a:rPr>
              <a:t>                                          </a:t>
            </a:r>
            <a:r>
              <a:rPr lang="en-US" altLang="zh-CN" sz="2000" b="1">
                <a:latin typeface="Arial" panose="020B0604020202020204" pitchFamily="34" charset="0"/>
                <a:ea typeface="Times New Roman" panose="02020603050405020304" pitchFamily="18" charset="0"/>
              </a:rPr>
              <a:t>——</a:t>
            </a:r>
            <a:r>
              <a:rPr lang="zh-CN" altLang="en-US" sz="2000" b="1" dirty="0">
                <a:latin typeface="宋体" panose="02010600030101010101" pitchFamily="2" charset="-122"/>
                <a:cs typeface="Times New Roman" panose="02020603050405020304" pitchFamily="18" charset="0"/>
              </a:rPr>
              <a:t>美国前国务卿基辛格</a:t>
            </a:r>
            <a:r>
              <a:rPr lang="en-US" altLang="zh-CN" sz="2000" b="1" dirty="0">
                <a:latin typeface="宋体" panose="02010600030101010101" pitchFamily="2" charset="-122"/>
                <a:cs typeface="Times New Roman" panose="02020603050405020304" pitchFamily="18" charset="0"/>
              </a:rPr>
              <a:t>《</a:t>
            </a:r>
            <a:r>
              <a:rPr lang="zh-CN" altLang="en-US" sz="2000" b="1" dirty="0">
                <a:latin typeface="宋体" panose="02010600030101010101" pitchFamily="2" charset="-122"/>
                <a:cs typeface="Times New Roman" panose="02020603050405020304" pitchFamily="18" charset="0"/>
              </a:rPr>
              <a:t>大外交</a:t>
            </a:r>
            <a:r>
              <a:rPr lang="en-US" altLang="zh-CN" sz="2000" b="1">
                <a:latin typeface="宋体" panose="02010600030101010101" pitchFamily="2" charset="-122"/>
                <a:cs typeface="Times New Roman" panose="02020603050405020304" pitchFamily="18" charset="0"/>
              </a:rPr>
              <a:t>》</a:t>
            </a:r>
            <a:endParaRPr lang="en-US" altLang="zh-CN" sz="2000" b="1">
              <a:latin typeface="Arial" panose="020B0604020202020204" pitchFamily="34" charset="0"/>
            </a:endParaRPr>
          </a:p>
          <a:p>
            <a:pPr algn="l" eaLnBrk="0" hangingPunct="0"/>
            <a:r>
              <a:rPr lang="zh-CN" altLang="en-US" sz="2000" b="1" dirty="0">
                <a:latin typeface="黑体" panose="02010609060101010101" pitchFamily="2" charset="-122"/>
                <a:ea typeface="黑体" panose="02010609060101010101" pitchFamily="2" charset="-122"/>
              </a:rPr>
              <a:t>材料三</a:t>
            </a:r>
            <a:r>
              <a:rPr lang="zh-CN" altLang="en-US" sz="2000" b="1" dirty="0">
                <a:latin typeface="宋体" panose="02010600030101010101" pitchFamily="2" charset="-122"/>
                <a:cs typeface="Times New Roman" panose="02020603050405020304" pitchFamily="18" charset="0"/>
              </a:rPr>
              <a:t>   单极化、两极化和多极化都是一个相对的概念，指一个时期、一个阶段内的主要力量格局或主要发展趋势，但这三种概念都是相对的，在某种情况下是可以并存的，看不到三者之间存在某种内在联系，甚至把三者相互对立起来，把三者视为非此即彼的关系，可能是片面的。</a:t>
            </a:r>
            <a:r>
              <a:rPr lang="zh-CN" altLang="en-US" sz="2000" b="1" dirty="0">
                <a:latin typeface="Arial" panose="020B0604020202020204" pitchFamily="34" charset="0"/>
              </a:rPr>
              <a:t>                   </a:t>
            </a:r>
            <a:r>
              <a:rPr lang="zh-CN" altLang="en-US" sz="2000" b="1" dirty="0">
                <a:latin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000" b="1">
                <a:latin typeface="Arial" panose="020B0604020202020204" pitchFamily="34" charset="0"/>
                <a:ea typeface="Times New Roman" panose="02020603050405020304" pitchFamily="18" charset="0"/>
              </a:rPr>
              <a:t>——</a:t>
            </a:r>
            <a:r>
              <a:rPr lang="zh-CN" altLang="en-US" sz="2000" b="1" dirty="0">
                <a:latin typeface="宋体" panose="02010600030101010101" pitchFamily="2" charset="-122"/>
                <a:cs typeface="Times New Roman" panose="02020603050405020304" pitchFamily="18" charset="0"/>
              </a:rPr>
              <a:t>叶自成</a:t>
            </a:r>
            <a:r>
              <a:rPr lang="en-US" altLang="zh-CN" sz="2000" b="1" dirty="0">
                <a:latin typeface="宋体" panose="02010600030101010101" pitchFamily="2" charset="-122"/>
                <a:cs typeface="Times New Roman" panose="02020603050405020304" pitchFamily="18" charset="0"/>
              </a:rPr>
              <a:t>《</a:t>
            </a:r>
            <a:r>
              <a:rPr lang="zh-CN" altLang="en-US" sz="2000" b="1" dirty="0">
                <a:latin typeface="宋体" panose="02010600030101010101" pitchFamily="2" charset="-122"/>
                <a:cs typeface="Times New Roman" panose="02020603050405020304" pitchFamily="18" charset="0"/>
              </a:rPr>
              <a:t>对中国多极化战略的历史与理论反思</a:t>
            </a:r>
            <a:r>
              <a:rPr lang="en-US" altLang="zh-CN" sz="2000" b="1">
                <a:latin typeface="宋体" panose="02010600030101010101" pitchFamily="2" charset="-122"/>
                <a:cs typeface="Times New Roman" panose="02020603050405020304" pitchFamily="18" charset="0"/>
              </a:rPr>
              <a:t>》</a:t>
            </a:r>
            <a:endParaRPr lang="en-US" altLang="zh-CN" sz="2000" b="1" dirty="0"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182" name="矩形 5181"/>
          <p:cNvSpPr/>
          <p:nvPr/>
        </p:nvSpPr>
        <p:spPr>
          <a:xfrm>
            <a:off x="0" y="5439252"/>
            <a:ext cx="9144000" cy="1445260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 algn="ctr"/>
            <a:endParaRPr lang="zh-CN" altLang="en-US" sz="16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l"/>
            <a:r>
              <a:rPr lang="zh-CN" altLang="en-US" sz="2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综合材料，结合所学知识，以“单极化、两极化和多极化的关系”的主题，论证材料三的观点（</a:t>
            </a:r>
            <a:r>
              <a:rPr lang="en-US" altLang="zh-CN" sz="2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12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分）（要求：观点明确，史论结合，逻辑严密，表述清楚，</a:t>
            </a:r>
            <a:r>
              <a:rPr lang="en-US" altLang="zh-CN" sz="2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250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字左右。）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endParaRPr lang="zh-CN" altLang="en-US" sz="240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文本框 16385"/>
          <p:cNvSpPr txBox="1"/>
          <p:nvPr/>
        </p:nvSpPr>
        <p:spPr>
          <a:xfrm rot="-425137">
            <a:off x="1085850" y="841375"/>
            <a:ext cx="7488238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endParaRPr sz="3600" b="1" dirty="0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pic>
        <p:nvPicPr>
          <p:cNvPr id="16387" name="图片 16386" descr="kuang27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8" name="文本框 16387"/>
          <p:cNvSpPr txBox="1"/>
          <p:nvPr/>
        </p:nvSpPr>
        <p:spPr>
          <a:xfrm>
            <a:off x="1116013" y="333375"/>
            <a:ext cx="7056437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6389" name="文本框 16388"/>
          <p:cNvSpPr txBox="1"/>
          <p:nvPr/>
        </p:nvSpPr>
        <p:spPr>
          <a:xfrm>
            <a:off x="971550" y="188913"/>
            <a:ext cx="72009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3600" b="1" dirty="0">
                <a:solidFill>
                  <a:srgbClr val="FF3300"/>
                </a:solidFill>
                <a:latin typeface="Arial" panose="020B0604020202020204" pitchFamily="34" charset="0"/>
                <a:ea typeface="楷体_GB2312" pitchFamily="1" charset="-122"/>
              </a:rPr>
              <a:t>解题技巧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6390" name="文本框 16389"/>
          <p:cNvSpPr txBox="1"/>
          <p:nvPr/>
        </p:nvSpPr>
        <p:spPr>
          <a:xfrm>
            <a:off x="0" y="1125538"/>
            <a:ext cx="91440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US" altLang="zh-CN" sz="3600" b="1" dirty="0">
                <a:solidFill>
                  <a:srgbClr val="FF3300"/>
                </a:solidFill>
                <a:latin typeface="楷体_GB2312" pitchFamily="1" charset="-122"/>
                <a:ea typeface="楷体_GB2312" pitchFamily="1" charset="-122"/>
              </a:rPr>
              <a:t>1.</a:t>
            </a:r>
            <a:r>
              <a:rPr lang="zh-CN" altLang="en-US" sz="3600" b="1" dirty="0">
                <a:solidFill>
                  <a:srgbClr val="FF3300"/>
                </a:solidFill>
                <a:latin typeface="楷体_GB2312" pitchFamily="1" charset="-122"/>
                <a:ea typeface="楷体_GB2312" pitchFamily="1" charset="-122"/>
              </a:rPr>
              <a:t>审清设问</a:t>
            </a:r>
            <a:r>
              <a:rPr lang="en-US" altLang="zh-CN" sz="3200" b="1">
                <a:latin typeface="宋体" panose="02010600030101010101" pitchFamily="2" charset="-122"/>
                <a:ea typeface="楷体_GB2312" pitchFamily="1" charset="-122"/>
              </a:rPr>
              <a:t>—</a:t>
            </a:r>
            <a:r>
              <a:rPr lang="zh-CN" altLang="en-US" sz="3200" b="1" dirty="0">
                <a:latin typeface="楷体_GB2312" pitchFamily="1" charset="-122"/>
                <a:ea typeface="楷体_GB2312" pitchFamily="1" charset="-122"/>
              </a:rPr>
              <a:t>把握设问的基本结构</a:t>
            </a:r>
            <a:endParaRPr lang="zh-CN" altLang="en-US" sz="3200" b="1" dirty="0"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16399" name="文本框 16398"/>
          <p:cNvSpPr txBox="1"/>
          <p:nvPr/>
        </p:nvSpPr>
        <p:spPr>
          <a:xfrm>
            <a:off x="323850" y="2565400"/>
            <a:ext cx="7489825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3200" b="1" dirty="0">
                <a:latin typeface="黑体" panose="02010609060101010101" pitchFamily="2" charset="-122"/>
                <a:ea typeface="黑体" panose="02010609060101010101" pitchFamily="2" charset="-122"/>
              </a:rPr>
              <a:t>限定语</a:t>
            </a:r>
            <a:r>
              <a:rPr lang="en-US" altLang="zh-CN" sz="3200" b="1" dirty="0">
                <a:latin typeface="黑体" panose="02010609060101010101" pitchFamily="2" charset="-122"/>
                <a:ea typeface="黑体" panose="02010609060101010101" pitchFamily="2" charset="-122"/>
              </a:rPr>
              <a:t>+</a:t>
            </a:r>
            <a:r>
              <a:rPr lang="zh-CN" altLang="en-US" sz="3200" b="1" dirty="0">
                <a:latin typeface="黑体" panose="02010609060101010101" pitchFamily="2" charset="-122"/>
                <a:ea typeface="黑体" panose="02010609060101010101" pitchFamily="2" charset="-122"/>
              </a:rPr>
              <a:t>提示语</a:t>
            </a:r>
            <a:r>
              <a:rPr lang="en-US" altLang="zh-CN" sz="3200" b="1" dirty="0">
                <a:latin typeface="黑体" panose="02010609060101010101" pitchFamily="2" charset="-122"/>
                <a:ea typeface="黑体" panose="02010609060101010101" pitchFamily="2" charset="-122"/>
              </a:rPr>
              <a:t>+</a:t>
            </a:r>
            <a:r>
              <a:rPr lang="zh-CN" altLang="en-US" sz="3200" b="1" dirty="0">
                <a:latin typeface="黑体" panose="02010609060101010101" pitchFamily="2" charset="-122"/>
                <a:ea typeface="黑体" panose="02010609060101010101" pitchFamily="2" charset="-122"/>
              </a:rPr>
              <a:t>中心语</a:t>
            </a:r>
            <a:r>
              <a:rPr lang="en-US" altLang="zh-CN" sz="3200" b="1" dirty="0">
                <a:latin typeface="黑体" panose="02010609060101010101" pitchFamily="2" charset="-122"/>
                <a:ea typeface="黑体" panose="02010609060101010101" pitchFamily="2" charset="-122"/>
              </a:rPr>
              <a:t>+</a:t>
            </a:r>
            <a:r>
              <a:rPr lang="zh-CN" altLang="en-US" sz="3200" b="1" dirty="0">
                <a:latin typeface="黑体" panose="02010609060101010101" pitchFamily="2" charset="-122"/>
                <a:ea typeface="黑体" panose="02010609060101010101" pitchFamily="2" charset="-122"/>
              </a:rPr>
              <a:t>求答语</a:t>
            </a:r>
            <a:endParaRPr lang="zh-CN" altLang="en-US" sz="32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6400" name="文本框 16399"/>
          <p:cNvSpPr txBox="1"/>
          <p:nvPr/>
        </p:nvSpPr>
        <p:spPr>
          <a:xfrm>
            <a:off x="0" y="4149725"/>
            <a:ext cx="944880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/>
            <a:r>
              <a:rPr lang="zh-CN" altLang="en-US" sz="2400" b="1" dirty="0">
                <a:solidFill>
                  <a:schemeClr val="tx1"/>
                </a:solidFill>
                <a:latin typeface="Arial" panose="020B0604020202020204" pitchFamily="34" charset="0"/>
              </a:rPr>
              <a:t>综合材料，结合所学知识，以“单极化、两极化和多极化的关系”</a:t>
            </a:r>
            <a:endParaRPr lang="zh-CN" altLang="en-US" sz="24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/>
            <a:r>
              <a:rPr lang="zh-CN" altLang="en-US" sz="2400" b="1" dirty="0">
                <a:solidFill>
                  <a:schemeClr val="tx1"/>
                </a:solidFill>
                <a:latin typeface="Arial" panose="020B0604020202020204" pitchFamily="34" charset="0"/>
              </a:rPr>
              <a:t>的主题，论证材料三的观点（</a:t>
            </a:r>
            <a:r>
              <a:rPr lang="en-US" altLang="zh-CN" sz="2400" b="1" dirty="0">
                <a:solidFill>
                  <a:schemeClr val="tx1"/>
                </a:solidFill>
                <a:latin typeface="Arial" panose="020B0604020202020204" pitchFamily="34" charset="0"/>
              </a:rPr>
              <a:t>8</a:t>
            </a:r>
            <a:r>
              <a:rPr lang="zh-CN" altLang="en-US" sz="2400" b="1" dirty="0">
                <a:solidFill>
                  <a:schemeClr val="tx1"/>
                </a:solidFill>
                <a:latin typeface="Arial" panose="020B0604020202020204" pitchFamily="34" charset="0"/>
              </a:rPr>
              <a:t>分）</a:t>
            </a:r>
            <a:endParaRPr lang="zh-CN" altLang="en-US" sz="24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/>
            <a:r>
              <a:rPr lang="zh-CN" altLang="en-US" sz="2400" b="1" dirty="0">
                <a:solidFill>
                  <a:schemeClr val="tx1"/>
                </a:solidFill>
                <a:latin typeface="Arial" panose="020B0604020202020204" pitchFamily="34" charset="0"/>
              </a:rPr>
              <a:t>（要求：观点明确，史论结合，逻辑严密，表述清楚，</a:t>
            </a:r>
            <a:r>
              <a:rPr lang="en-US" altLang="zh-CN" sz="2400" b="1" dirty="0">
                <a:solidFill>
                  <a:schemeClr val="tx1"/>
                </a:solidFill>
                <a:latin typeface="Arial" panose="020B0604020202020204" pitchFamily="34" charset="0"/>
              </a:rPr>
              <a:t>250</a:t>
            </a:r>
            <a:r>
              <a:rPr lang="zh-CN" altLang="en-US" sz="2400" b="1" dirty="0">
                <a:solidFill>
                  <a:schemeClr val="tx1"/>
                </a:solidFill>
                <a:latin typeface="Arial" panose="020B0604020202020204" pitchFamily="34" charset="0"/>
              </a:rPr>
              <a:t>字左右）</a:t>
            </a:r>
            <a:endParaRPr lang="zh-CN" altLang="en-US" sz="24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6401" name="椭圆 16400"/>
          <p:cNvSpPr/>
          <p:nvPr/>
        </p:nvSpPr>
        <p:spPr>
          <a:xfrm>
            <a:off x="3132138" y="4508500"/>
            <a:ext cx="719137" cy="504825"/>
          </a:xfrm>
          <a:prstGeom prst="ellipse">
            <a:avLst/>
          </a:prstGeom>
          <a:noFill/>
          <a:ln w="2857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6402" name="直接连接符 16401"/>
          <p:cNvSpPr/>
          <p:nvPr/>
        </p:nvSpPr>
        <p:spPr>
          <a:xfrm>
            <a:off x="0" y="4581525"/>
            <a:ext cx="4067175" cy="0"/>
          </a:xfrm>
          <a:prstGeom prst="line">
            <a:avLst/>
          </a:prstGeom>
          <a:ln w="38100" cap="rnd" cmpd="sng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</p:sp>
      <p:sp>
        <p:nvSpPr>
          <p:cNvPr id="16404" name="矩形 16403"/>
          <p:cNvSpPr/>
          <p:nvPr/>
        </p:nvSpPr>
        <p:spPr>
          <a:xfrm>
            <a:off x="4362450" y="4076700"/>
            <a:ext cx="4645025" cy="57658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6405" name="椭圆 16404"/>
          <p:cNvSpPr/>
          <p:nvPr/>
        </p:nvSpPr>
        <p:spPr>
          <a:xfrm>
            <a:off x="1258888" y="4437063"/>
            <a:ext cx="792162" cy="504825"/>
          </a:xfrm>
          <a:prstGeom prst="ellipse">
            <a:avLst/>
          </a:prstGeom>
          <a:noFill/>
          <a:ln w="190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6406" name="椭圆 16405"/>
          <p:cNvSpPr/>
          <p:nvPr/>
        </p:nvSpPr>
        <p:spPr>
          <a:xfrm>
            <a:off x="250825" y="4868863"/>
            <a:ext cx="792163" cy="504825"/>
          </a:xfrm>
          <a:prstGeom prst="ellipse">
            <a:avLst/>
          </a:prstGeom>
          <a:noFill/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6407" name="直接连接符 16406"/>
          <p:cNvSpPr/>
          <p:nvPr/>
        </p:nvSpPr>
        <p:spPr>
          <a:xfrm flipH="1">
            <a:off x="3563938" y="3213100"/>
            <a:ext cx="2663825" cy="1368425"/>
          </a:xfrm>
          <a:prstGeom prst="line">
            <a:avLst/>
          </a:prstGeom>
          <a:ln w="5715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6408" name="直接连接符 16407"/>
          <p:cNvSpPr/>
          <p:nvPr/>
        </p:nvSpPr>
        <p:spPr>
          <a:xfrm>
            <a:off x="4500563" y="3213100"/>
            <a:ext cx="2303462" cy="792163"/>
          </a:xfrm>
          <a:prstGeom prst="line">
            <a:avLst/>
          </a:prstGeom>
          <a:ln w="38100" cap="flat" cmpd="sng">
            <a:solidFill>
              <a:srgbClr val="0066FF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6409" name="直接连接符 16408"/>
          <p:cNvSpPr/>
          <p:nvPr/>
        </p:nvSpPr>
        <p:spPr>
          <a:xfrm flipH="1">
            <a:off x="1908175" y="3213100"/>
            <a:ext cx="1223963" cy="1439863"/>
          </a:xfrm>
          <a:prstGeom prst="line">
            <a:avLst/>
          </a:prstGeom>
          <a:ln w="57150" cap="flat" cmpd="sng">
            <a:solidFill>
              <a:schemeClr val="accent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6410" name="直接连接符 16409"/>
          <p:cNvSpPr/>
          <p:nvPr/>
        </p:nvSpPr>
        <p:spPr>
          <a:xfrm flipH="1">
            <a:off x="1476375" y="3213100"/>
            <a:ext cx="503238" cy="1079500"/>
          </a:xfrm>
          <a:prstGeom prst="line">
            <a:avLst/>
          </a:prstGeom>
          <a:ln w="57150" cap="flat" cmpd="sng">
            <a:solidFill>
              <a:srgbClr val="00FF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6411" name="直接连接符 16410"/>
          <p:cNvSpPr/>
          <p:nvPr/>
        </p:nvSpPr>
        <p:spPr>
          <a:xfrm flipH="1">
            <a:off x="900113" y="3213100"/>
            <a:ext cx="1079500" cy="1728788"/>
          </a:xfrm>
          <a:prstGeom prst="line">
            <a:avLst/>
          </a:prstGeom>
          <a:ln w="57150" cap="flat" cmpd="sng">
            <a:solidFill>
              <a:srgbClr val="00FF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6412" name="矩形 16411"/>
          <p:cNvSpPr/>
          <p:nvPr/>
        </p:nvSpPr>
        <p:spPr>
          <a:xfrm>
            <a:off x="1116013" y="2420938"/>
            <a:ext cx="5976937" cy="792162"/>
          </a:xfrm>
          <a:prstGeom prst="rect">
            <a:avLst/>
          </a:prstGeom>
          <a:noFill/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6413" name="直接连接符 16412"/>
          <p:cNvSpPr/>
          <p:nvPr/>
        </p:nvSpPr>
        <p:spPr>
          <a:xfrm>
            <a:off x="3708400" y="1700213"/>
            <a:ext cx="2592388" cy="0"/>
          </a:xfrm>
          <a:prstGeom prst="line">
            <a:avLst/>
          </a:prstGeom>
          <a:ln w="38100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414" name="直接连接符 16413"/>
          <p:cNvSpPr/>
          <p:nvPr/>
        </p:nvSpPr>
        <p:spPr>
          <a:xfrm>
            <a:off x="4643438" y="1700213"/>
            <a:ext cx="0" cy="649287"/>
          </a:xfrm>
          <a:prstGeom prst="line">
            <a:avLst/>
          </a:prstGeom>
          <a:ln w="38100" cap="flat" cmpd="sng">
            <a:solidFill>
              <a:srgbClr val="FF33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6415" name="直接连接符 16414"/>
          <p:cNvSpPr/>
          <p:nvPr/>
        </p:nvSpPr>
        <p:spPr>
          <a:xfrm>
            <a:off x="1187450" y="4652963"/>
            <a:ext cx="0" cy="136842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416" name="直接连接符 16415"/>
          <p:cNvSpPr/>
          <p:nvPr/>
        </p:nvSpPr>
        <p:spPr>
          <a:xfrm>
            <a:off x="1187450" y="6021388"/>
            <a:ext cx="2592388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417" name="直接连接符 16416"/>
          <p:cNvSpPr/>
          <p:nvPr/>
        </p:nvSpPr>
        <p:spPr>
          <a:xfrm flipV="1">
            <a:off x="3779838" y="4868863"/>
            <a:ext cx="0" cy="115252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6418" name="文本框 16417"/>
          <p:cNvSpPr txBox="1"/>
          <p:nvPr/>
        </p:nvSpPr>
        <p:spPr>
          <a:xfrm>
            <a:off x="611188" y="6165850"/>
            <a:ext cx="3887787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求答语的来源</a:t>
            </a:r>
            <a:endParaRPr lang="zh-CN" altLang="en-US" sz="32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9" grpId="0"/>
      <p:bldP spid="16400" grpId="0"/>
      <p:bldP spid="164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文本框 7169"/>
          <p:cNvSpPr txBox="1"/>
          <p:nvPr/>
        </p:nvSpPr>
        <p:spPr>
          <a:xfrm rot="-425137">
            <a:off x="1085850" y="841375"/>
            <a:ext cx="7488238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endParaRPr sz="3600" b="1" dirty="0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pic>
        <p:nvPicPr>
          <p:cNvPr id="7219" name="图片 7218" descr="kuang27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220" name="文本框 7219"/>
          <p:cNvSpPr txBox="1"/>
          <p:nvPr/>
        </p:nvSpPr>
        <p:spPr>
          <a:xfrm>
            <a:off x="1116013" y="333375"/>
            <a:ext cx="7056437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7221" name="文本框 7220"/>
          <p:cNvSpPr txBox="1"/>
          <p:nvPr/>
        </p:nvSpPr>
        <p:spPr>
          <a:xfrm>
            <a:off x="971550" y="188913"/>
            <a:ext cx="72009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3600" b="1" dirty="0">
                <a:solidFill>
                  <a:srgbClr val="FF3300"/>
                </a:solidFill>
                <a:latin typeface="Arial" panose="020B0604020202020204" pitchFamily="34" charset="0"/>
              </a:rPr>
              <a:t>解题技巧</a:t>
            </a:r>
            <a:endParaRPr lang="zh-CN" altLang="en-US" sz="36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7222" name="文本框 7221"/>
          <p:cNvSpPr txBox="1"/>
          <p:nvPr/>
        </p:nvSpPr>
        <p:spPr>
          <a:xfrm>
            <a:off x="0" y="1125538"/>
            <a:ext cx="91440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US" altLang="zh-CN" sz="3600" b="1" dirty="0">
                <a:solidFill>
                  <a:srgbClr val="FF3300"/>
                </a:solidFill>
                <a:latin typeface="楷体_GB2312" pitchFamily="1" charset="-122"/>
                <a:ea typeface="楷体_GB2312" pitchFamily="1" charset="-122"/>
              </a:rPr>
              <a:t>2.</a:t>
            </a:r>
            <a:r>
              <a:rPr lang="zh-CN" altLang="en-US" sz="3600" b="1" dirty="0">
                <a:solidFill>
                  <a:srgbClr val="FF3300"/>
                </a:solidFill>
                <a:latin typeface="楷体_GB2312" pitchFamily="1" charset="-122"/>
                <a:ea typeface="楷体_GB2312" pitchFamily="1" charset="-122"/>
              </a:rPr>
              <a:t>阅读材料</a:t>
            </a:r>
            <a:r>
              <a:rPr lang="en-US" altLang="zh-CN" sz="3600" b="1" dirty="0">
                <a:solidFill>
                  <a:srgbClr val="FF3300"/>
                </a:solidFill>
                <a:latin typeface="楷体_GB2312" pitchFamily="1" charset="-122"/>
                <a:ea typeface="楷体_GB2312" pitchFamily="1" charset="-122"/>
              </a:rPr>
              <a:t>,</a:t>
            </a:r>
            <a:r>
              <a:rPr lang="zh-CN" altLang="en-US" sz="3600" b="1" dirty="0">
                <a:solidFill>
                  <a:srgbClr val="FF3300"/>
                </a:solidFill>
                <a:latin typeface="楷体_GB2312" pitchFamily="1" charset="-122"/>
                <a:ea typeface="楷体_GB2312" pitchFamily="1" charset="-122"/>
              </a:rPr>
              <a:t>提取观点</a:t>
            </a:r>
            <a:endParaRPr lang="zh-CN" altLang="en-US" sz="3600" b="1" dirty="0">
              <a:solidFill>
                <a:srgbClr val="FF3300"/>
              </a:solidFill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7232" name="文本框 7231"/>
          <p:cNvSpPr txBox="1"/>
          <p:nvPr/>
        </p:nvSpPr>
        <p:spPr>
          <a:xfrm>
            <a:off x="971550" y="2492375"/>
            <a:ext cx="3240088" cy="650875"/>
          </a:xfrm>
          <a:prstGeom prst="rect">
            <a:avLst/>
          </a:prstGeom>
          <a:noFill/>
          <a:ln w="9525" cap="flat" cmpd="sng">
            <a:solidFill>
              <a:srgbClr val="0066FF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3600" b="1" dirty="0">
                <a:latin typeface="Arial" panose="020B0604020202020204" pitchFamily="34" charset="0"/>
              </a:rPr>
              <a:t>基本步骤</a:t>
            </a:r>
            <a:endParaRPr lang="zh-CN" altLang="en-US" sz="3600" b="1" dirty="0">
              <a:latin typeface="Arial" panose="020B0604020202020204" pitchFamily="34" charset="0"/>
            </a:endParaRPr>
          </a:p>
        </p:txBody>
      </p:sp>
      <p:sp>
        <p:nvSpPr>
          <p:cNvPr id="7272" name="直接连接符 7271"/>
          <p:cNvSpPr/>
          <p:nvPr/>
        </p:nvSpPr>
        <p:spPr>
          <a:xfrm flipH="1">
            <a:off x="2484438" y="1700213"/>
            <a:ext cx="0" cy="647700"/>
          </a:xfrm>
          <a:prstGeom prst="line">
            <a:avLst/>
          </a:prstGeom>
          <a:ln w="57150" cap="flat" cmpd="sng">
            <a:solidFill>
              <a:srgbClr val="FF33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7274" name="文本框 7273"/>
          <p:cNvSpPr txBox="1"/>
          <p:nvPr/>
        </p:nvSpPr>
        <p:spPr>
          <a:xfrm>
            <a:off x="0" y="3500438"/>
            <a:ext cx="9396413" cy="2774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US" altLang="zh-CN" sz="3200" b="1" dirty="0">
                <a:latin typeface="Arial" panose="020B0604020202020204" pitchFamily="34" charset="0"/>
              </a:rPr>
              <a:t>①</a:t>
            </a:r>
            <a:r>
              <a:rPr lang="zh-CN" altLang="en-US" sz="3200" b="1" dirty="0">
                <a:latin typeface="Arial" panose="020B0604020202020204" pitchFamily="34" charset="0"/>
              </a:rPr>
              <a:t>通读全部材料，包括出处。</a:t>
            </a:r>
            <a:endParaRPr lang="zh-CN" altLang="en-US" sz="3200" b="1" dirty="0">
              <a:latin typeface="Arial" panose="020B0604020202020204" pitchFamily="34" charset="0"/>
            </a:endParaRPr>
          </a:p>
          <a:p>
            <a:pPr algn="l">
              <a:spcBef>
                <a:spcPct val="50000"/>
              </a:spcBef>
            </a:pPr>
            <a:r>
              <a:rPr lang="en-US" altLang="zh-CN" sz="3200" b="1" dirty="0">
                <a:latin typeface="Arial" panose="020B0604020202020204" pitchFamily="34" charset="0"/>
              </a:rPr>
              <a:t>②</a:t>
            </a:r>
            <a:r>
              <a:rPr lang="zh-CN" altLang="en-US" sz="3200" b="1" dirty="0">
                <a:latin typeface="Arial" panose="020B0604020202020204" pitchFamily="34" charset="0"/>
              </a:rPr>
              <a:t>对材料进行分层。</a:t>
            </a:r>
            <a:endParaRPr lang="zh-CN" altLang="en-US" sz="3200" b="1" dirty="0">
              <a:latin typeface="Arial" panose="020B0604020202020204" pitchFamily="34" charset="0"/>
            </a:endParaRPr>
          </a:p>
          <a:p>
            <a:pPr algn="l">
              <a:spcBef>
                <a:spcPct val="50000"/>
              </a:spcBef>
            </a:pPr>
            <a:r>
              <a:rPr lang="en-US" altLang="zh-CN" sz="3200" b="1" dirty="0">
                <a:latin typeface="Arial" panose="020B0604020202020204" pitchFamily="34" charset="0"/>
              </a:rPr>
              <a:t>③</a:t>
            </a:r>
            <a:r>
              <a:rPr lang="zh-CN" altLang="en-US" sz="3200" b="1" dirty="0">
                <a:latin typeface="Arial" panose="020B0604020202020204" pitchFamily="34" charset="0"/>
              </a:rPr>
              <a:t>提取每层里与中心语相关的观点。</a:t>
            </a:r>
            <a:endParaRPr lang="zh-CN" altLang="en-US" sz="3200" b="1" dirty="0">
              <a:latin typeface="Arial" panose="020B0604020202020204" pitchFamily="34" charset="0"/>
            </a:endParaRPr>
          </a:p>
          <a:p>
            <a:pPr algn="l">
              <a:spcBef>
                <a:spcPct val="50000"/>
              </a:spcBef>
            </a:pPr>
            <a:r>
              <a:rPr lang="en-US" altLang="zh-CN" sz="3200" b="1" dirty="0">
                <a:latin typeface="Arial" panose="020B0604020202020204" pitchFamily="34" charset="0"/>
              </a:rPr>
              <a:t>④</a:t>
            </a:r>
            <a:r>
              <a:rPr lang="zh-CN" altLang="en-US" sz="3200" b="1" dirty="0">
                <a:latin typeface="Arial" panose="020B0604020202020204" pitchFamily="34" charset="0"/>
              </a:rPr>
              <a:t>对信息进行梳理、归类和概括，并留意关键词句</a:t>
            </a:r>
            <a:endParaRPr lang="zh-CN" altLang="en-US" sz="32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32" grpId="0" bldLvl="0" animBg="1"/>
      <p:bldP spid="727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文本框 17409"/>
          <p:cNvSpPr txBox="1"/>
          <p:nvPr/>
        </p:nvSpPr>
        <p:spPr>
          <a:xfrm rot="-425137">
            <a:off x="1085850" y="841375"/>
            <a:ext cx="7488238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endParaRPr sz="3600" b="1" dirty="0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pic>
        <p:nvPicPr>
          <p:cNvPr id="17411" name="图片 17410" descr="kuang27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412" name="文本框 17411"/>
          <p:cNvSpPr txBox="1"/>
          <p:nvPr/>
        </p:nvSpPr>
        <p:spPr>
          <a:xfrm>
            <a:off x="1116013" y="333375"/>
            <a:ext cx="7056437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7413" name="文本框 17412"/>
          <p:cNvSpPr txBox="1"/>
          <p:nvPr/>
        </p:nvSpPr>
        <p:spPr>
          <a:xfrm>
            <a:off x="971550" y="188913"/>
            <a:ext cx="72009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3600" b="1" dirty="0">
                <a:solidFill>
                  <a:srgbClr val="FF3300"/>
                </a:solidFill>
                <a:latin typeface="Arial" panose="020B0604020202020204" pitchFamily="34" charset="0"/>
              </a:rPr>
              <a:t>解题技巧</a:t>
            </a:r>
            <a:endParaRPr lang="zh-CN" altLang="en-US" sz="36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7414" name="文本框 17413"/>
          <p:cNvSpPr txBox="1"/>
          <p:nvPr/>
        </p:nvSpPr>
        <p:spPr>
          <a:xfrm>
            <a:off x="0" y="1125538"/>
            <a:ext cx="9144000" cy="11068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b="1" dirty="0">
                <a:latin typeface="Arial" panose="020B0604020202020204" pitchFamily="34" charset="0"/>
              </a:rPr>
              <a:t>材料一</a:t>
            </a:r>
            <a:endParaRPr lang="zh-CN" altLang="en-US" b="1" dirty="0">
              <a:latin typeface="Arial" panose="020B0604020202020204" pitchFamily="34" charset="0"/>
            </a:endParaRPr>
          </a:p>
          <a:p>
            <a:pPr algn="l">
              <a:spcBef>
                <a:spcPct val="50000"/>
              </a:spcBef>
            </a:pPr>
            <a:endParaRPr lang="zh-CN" altLang="en-US" sz="3200" b="1" dirty="0"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17418" name="文本框 17417"/>
          <p:cNvSpPr txBox="1"/>
          <p:nvPr/>
        </p:nvSpPr>
        <p:spPr>
          <a:xfrm>
            <a:off x="0" y="1989138"/>
            <a:ext cx="91440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7421" name="矩形标注 17420"/>
          <p:cNvSpPr/>
          <p:nvPr/>
        </p:nvSpPr>
        <p:spPr>
          <a:xfrm>
            <a:off x="6300788" y="911543"/>
            <a:ext cx="2843212" cy="647700"/>
          </a:xfrm>
          <a:prstGeom prst="wedgeRectCallout">
            <a:avLst>
              <a:gd name="adj1" fmla="val -60162"/>
              <a:gd name="adj2" fmla="val 50981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p>
            <a:pPr algn="ctr"/>
            <a:r>
              <a:rPr lang="zh-CN" altLang="en-US" sz="2400" b="1" dirty="0">
                <a:latin typeface="Arial" panose="020B0604020202020204" pitchFamily="34" charset="0"/>
                <a:ea typeface="黑体" panose="02010609060101010101" pitchFamily="2" charset="-122"/>
              </a:rPr>
              <a:t>多极化趋势的加强</a:t>
            </a:r>
            <a:endParaRPr lang="zh-CN" altLang="en-US" sz="2400" b="1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17425" name="矩形标注 17424"/>
          <p:cNvSpPr/>
          <p:nvPr/>
        </p:nvSpPr>
        <p:spPr>
          <a:xfrm flipV="1">
            <a:off x="2771775" y="982663"/>
            <a:ext cx="2808288" cy="503237"/>
          </a:xfrm>
          <a:prstGeom prst="wedgeRectCallout">
            <a:avLst>
              <a:gd name="adj1" fmla="val -68148"/>
              <a:gd name="adj2" fmla="val -60412"/>
            </a:avLst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rot="10800000" anchor="ctr" anchorCtr="1"/>
          <a:p>
            <a:pPr algn="ctr"/>
            <a:r>
              <a:rPr lang="zh-CN" altLang="en-US" sz="2800" b="1" dirty="0">
                <a:latin typeface="Arial" panose="020B0604020202020204" pitchFamily="34" charset="0"/>
              </a:rPr>
              <a:t>两极格局的形成</a:t>
            </a:r>
            <a:endParaRPr lang="zh-CN" altLang="en-US" sz="2800" b="1" dirty="0">
              <a:latin typeface="Arial" panose="020B0604020202020204" pitchFamily="34" charset="0"/>
            </a:endParaRPr>
          </a:p>
        </p:txBody>
      </p:sp>
      <p:pic>
        <p:nvPicPr>
          <p:cNvPr id="17440" name="Picture 2" descr="G:\..\..\..\users\zhoulongxiang\appdata\roaming\360se6\User Data\temp\GVF83S7R9D8NNKXW.jpg"/>
          <p:cNvPicPr>
            <a:picLocks noChangeAspect="1"/>
          </p:cNvPicPr>
          <p:nvPr/>
        </p:nvPicPr>
        <p:blipFill>
          <a:blip r:embed="rId2" r:link="rId3">
            <a:grayscl/>
          </a:blip>
          <a:srcRect b="8113"/>
          <a:stretch>
            <a:fillRect/>
          </a:stretch>
        </p:blipFill>
        <p:spPr>
          <a:xfrm>
            <a:off x="107950" y="1559243"/>
            <a:ext cx="3889375" cy="14414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41" name="Picture 3" descr="G:/新建文件夹/http:/images.china.cn/attachement/jpg/site1000/20071218/000bcdb95f1d08d1d61901.jpg"/>
          <p:cNvPicPr>
            <a:picLocks noChangeAspect="1"/>
          </p:cNvPicPr>
          <p:nvPr/>
        </p:nvPicPr>
        <p:blipFill>
          <a:blip r:embed="rId4" r:link="rId5">
            <a:grayscl/>
          </a:blip>
          <a:stretch>
            <a:fillRect/>
          </a:stretch>
        </p:blipFill>
        <p:spPr>
          <a:xfrm>
            <a:off x="4284663" y="1559243"/>
            <a:ext cx="4062412" cy="14414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442" name="矩形 17441"/>
          <p:cNvSpPr/>
          <p:nvPr/>
        </p:nvSpPr>
        <p:spPr>
          <a:xfrm>
            <a:off x="0" y="2998788"/>
            <a:ext cx="9144000" cy="31692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b="1" dirty="0">
                <a:latin typeface="Arial" panose="020B0604020202020204" pitchFamily="34" charset="0"/>
              </a:rPr>
              <a:t> </a:t>
            </a:r>
            <a:r>
              <a:rPr lang="en-US" altLang="zh-CN" sz="2000" b="1" dirty="0">
                <a:latin typeface="Arial" panose="020B0604020202020204" pitchFamily="34" charset="0"/>
              </a:rPr>
              <a:t>      </a:t>
            </a:r>
            <a:r>
              <a:rPr lang="zh-CN" altLang="en-US" sz="2000" b="1" dirty="0">
                <a:latin typeface="Arial" panose="020B0604020202020204" pitchFamily="34" charset="0"/>
              </a:rPr>
              <a:t>图</a:t>
            </a:r>
            <a:r>
              <a:rPr lang="en-US" altLang="zh-CN" sz="2000" b="1" dirty="0">
                <a:latin typeface="Arial" panose="020B0604020202020204" pitchFamily="34" charset="0"/>
              </a:rPr>
              <a:t>1  </a:t>
            </a:r>
            <a:r>
              <a:rPr lang="zh-CN" altLang="en-US" sz="2000" b="1" dirty="0">
                <a:latin typeface="Arial" panose="020B0604020202020204" pitchFamily="34" charset="0"/>
              </a:rPr>
              <a:t>北约与华约的对峙                              图</a:t>
            </a:r>
            <a:r>
              <a:rPr lang="en-US" altLang="zh-CN" sz="2000" b="1" dirty="0">
                <a:latin typeface="Arial" panose="020B0604020202020204" pitchFamily="34" charset="0"/>
              </a:rPr>
              <a:t>2 </a:t>
            </a:r>
            <a:r>
              <a:rPr lang="zh-CN" altLang="en-US" sz="2000" b="1" dirty="0">
                <a:latin typeface="Arial" panose="020B0604020202020204" pitchFamily="34" charset="0"/>
              </a:rPr>
              <a:t>当今国际形势（漫画）</a:t>
            </a:r>
            <a:endParaRPr lang="zh-CN" altLang="en-US" sz="2000" b="1" dirty="0">
              <a:latin typeface="Arial" panose="020B0604020202020204" pitchFamily="34" charset="0"/>
            </a:endParaRPr>
          </a:p>
          <a:p>
            <a:pPr algn="l"/>
            <a:r>
              <a:rPr lang="zh-CN" altLang="en-US" sz="2000" b="1" dirty="0">
                <a:latin typeface="Arial" panose="020B0604020202020204" pitchFamily="34" charset="0"/>
              </a:rPr>
              <a:t>材料二   冷战结束，制造出观察家称之为“单极的世界”或“一个超级大国的世界”。但是，美国实质上并没有比冷战开始时更能单方面独断全面问题，美国比十年前更占优势，可是够讽刺的是，权力也更加分散。因此，美国能够运用来改造世界其他地区的力量，实际上也减弱了。 </a:t>
            </a:r>
            <a:r>
              <a:rPr lang="en-US" altLang="zh-CN" sz="2000" b="1">
                <a:latin typeface="Arial" panose="020B0604020202020204" pitchFamily="34" charset="0"/>
              </a:rPr>
              <a:t>——</a:t>
            </a:r>
            <a:r>
              <a:rPr lang="zh-CN" altLang="en-US" sz="2000" b="1" dirty="0">
                <a:latin typeface="Arial" panose="020B0604020202020204" pitchFamily="34" charset="0"/>
              </a:rPr>
              <a:t>美国前国务卿基辛格</a:t>
            </a:r>
            <a:r>
              <a:rPr lang="en-US" altLang="zh-CN" sz="2000" b="1" dirty="0">
                <a:latin typeface="Arial" panose="020B0604020202020204" pitchFamily="34" charset="0"/>
              </a:rPr>
              <a:t>《</a:t>
            </a:r>
            <a:r>
              <a:rPr lang="zh-CN" altLang="en-US" sz="2000" b="1" dirty="0">
                <a:latin typeface="Arial" panose="020B0604020202020204" pitchFamily="34" charset="0"/>
              </a:rPr>
              <a:t>大外交</a:t>
            </a:r>
            <a:r>
              <a:rPr lang="en-US" altLang="zh-CN" sz="2000" b="1">
                <a:latin typeface="Arial" panose="020B0604020202020204" pitchFamily="34" charset="0"/>
              </a:rPr>
              <a:t>》</a:t>
            </a:r>
            <a:endParaRPr lang="en-US" altLang="zh-CN" sz="2000" b="1">
              <a:latin typeface="Arial" panose="020B0604020202020204" pitchFamily="34" charset="0"/>
            </a:endParaRPr>
          </a:p>
          <a:p>
            <a:pPr algn="l"/>
            <a:r>
              <a:rPr lang="zh-CN" altLang="en-US" sz="2000" b="1" dirty="0">
                <a:latin typeface="Arial" panose="020B0604020202020204" pitchFamily="34" charset="0"/>
              </a:rPr>
              <a:t>材料三   单极化、两极化和多极化都是一个相对的概念，指一个时期、一个阶段内的主要力量格局或主要发展趋势，但这三种概念都是相对的，在某种情况下是可以并存的，看不到三者之间存在某种内在联系，甚至把三者相互对立起来，把三者视为非此即彼的关系，可能是片面的。                           </a:t>
            </a:r>
            <a:endParaRPr lang="zh-CN" altLang="en-US" sz="2000" b="1" dirty="0">
              <a:latin typeface="Arial" panose="020B0604020202020204" pitchFamily="34" charset="0"/>
            </a:endParaRPr>
          </a:p>
          <a:p>
            <a:pPr algn="l"/>
            <a:r>
              <a:rPr lang="zh-CN" altLang="en-US" sz="2000" b="1" dirty="0">
                <a:latin typeface="Arial" panose="020B0604020202020204" pitchFamily="34" charset="0"/>
              </a:rPr>
              <a:t>                                            </a:t>
            </a:r>
            <a:r>
              <a:rPr lang="en-US" altLang="zh-CN" sz="2000" b="1">
                <a:latin typeface="Arial" panose="020B0604020202020204" pitchFamily="34" charset="0"/>
              </a:rPr>
              <a:t>——</a:t>
            </a:r>
            <a:r>
              <a:rPr lang="zh-CN" altLang="en-US" sz="2000" b="1" dirty="0">
                <a:latin typeface="Arial" panose="020B0604020202020204" pitchFamily="34" charset="0"/>
              </a:rPr>
              <a:t>叶自成</a:t>
            </a:r>
            <a:r>
              <a:rPr lang="en-US" altLang="zh-CN" sz="2000" b="1" dirty="0">
                <a:latin typeface="Arial" panose="020B0604020202020204" pitchFamily="34" charset="0"/>
              </a:rPr>
              <a:t>《</a:t>
            </a:r>
            <a:r>
              <a:rPr lang="zh-CN" altLang="en-US" sz="2000" b="1" dirty="0">
                <a:latin typeface="Arial" panose="020B0604020202020204" pitchFamily="34" charset="0"/>
              </a:rPr>
              <a:t>对中国多极化战略的历史与理论反思</a:t>
            </a:r>
            <a:r>
              <a:rPr lang="en-US" altLang="zh-CN" sz="2000" b="1">
                <a:latin typeface="Arial" panose="020B0604020202020204" pitchFamily="34" charset="0"/>
              </a:rPr>
              <a:t>》</a:t>
            </a:r>
            <a:endParaRPr lang="en-US" altLang="zh-CN" sz="2000" b="1">
              <a:latin typeface="Arial" panose="020B0604020202020204" pitchFamily="34" charset="0"/>
            </a:endParaRPr>
          </a:p>
        </p:txBody>
      </p:sp>
      <p:sp>
        <p:nvSpPr>
          <p:cNvPr id="17443" name="直接连接符 17442"/>
          <p:cNvSpPr/>
          <p:nvPr/>
        </p:nvSpPr>
        <p:spPr>
          <a:xfrm>
            <a:off x="1116330" y="3658235"/>
            <a:ext cx="4608513" cy="0"/>
          </a:xfrm>
          <a:prstGeom prst="line">
            <a:avLst/>
          </a:prstGeom>
          <a:ln w="38100" cap="rnd" cmpd="sng">
            <a:solidFill>
              <a:srgbClr val="FF0000"/>
            </a:solidFill>
            <a:prstDash val="sysDot"/>
            <a:headEnd type="none" w="med" len="med"/>
            <a:tailEnd type="none" w="med" len="med"/>
          </a:ln>
        </p:spPr>
      </p:sp>
      <p:sp>
        <p:nvSpPr>
          <p:cNvPr id="17445" name="矩形标注 17444"/>
          <p:cNvSpPr/>
          <p:nvPr/>
        </p:nvSpPr>
        <p:spPr>
          <a:xfrm flipV="1">
            <a:off x="107950" y="5761355"/>
            <a:ext cx="2916238" cy="476250"/>
          </a:xfrm>
          <a:prstGeom prst="wedgeRectCallout">
            <a:avLst>
              <a:gd name="adj1" fmla="val 38185"/>
              <a:gd name="adj2" fmla="val 464000"/>
            </a:avLst>
          </a:prstGeom>
          <a:solidFill>
            <a:srgbClr val="00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rot="10800000" anchor="ctr" anchorCtr="1"/>
          <a:p>
            <a:pPr algn="ctr"/>
            <a:r>
              <a:rPr lang="zh-CN" altLang="en-US" sz="2400" b="1" dirty="0">
                <a:latin typeface="Arial" panose="020B0604020202020204" pitchFamily="34" charset="0"/>
              </a:rPr>
              <a:t>美国推行单极世界</a:t>
            </a:r>
            <a:endParaRPr lang="zh-CN" altLang="en-US" sz="2400" b="1" dirty="0">
              <a:latin typeface="Arial" panose="020B0604020202020204" pitchFamily="34" charset="0"/>
            </a:endParaRPr>
          </a:p>
        </p:txBody>
      </p:sp>
      <p:sp>
        <p:nvSpPr>
          <p:cNvPr id="17446" name="椭圆 17445"/>
          <p:cNvSpPr/>
          <p:nvPr/>
        </p:nvSpPr>
        <p:spPr>
          <a:xfrm>
            <a:off x="6065203" y="4741863"/>
            <a:ext cx="719137" cy="504825"/>
          </a:xfrm>
          <a:prstGeom prst="ellipse">
            <a:avLst/>
          </a:prstGeom>
          <a:noFill/>
          <a:ln w="2857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7447" name="椭圆 17446"/>
          <p:cNvSpPr/>
          <p:nvPr/>
        </p:nvSpPr>
        <p:spPr>
          <a:xfrm>
            <a:off x="480695" y="5097463"/>
            <a:ext cx="719138" cy="504825"/>
          </a:xfrm>
          <a:prstGeom prst="ellipse">
            <a:avLst/>
          </a:prstGeom>
          <a:noFill/>
          <a:ln w="2857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7450" name="文本框 17449"/>
          <p:cNvSpPr txBox="1"/>
          <p:nvPr/>
        </p:nvSpPr>
        <p:spPr>
          <a:xfrm>
            <a:off x="6443663" y="6491288"/>
            <a:ext cx="18732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dirty="0">
              <a:latin typeface="Arial" panose="020B0604020202020204" pitchFamily="34" charset="0"/>
            </a:endParaRPr>
          </a:p>
        </p:txBody>
      </p:sp>
      <p:grpSp>
        <p:nvGrpSpPr>
          <p:cNvPr id="17453" name="组合 17452"/>
          <p:cNvGrpSpPr/>
          <p:nvPr/>
        </p:nvGrpSpPr>
        <p:grpSpPr>
          <a:xfrm>
            <a:off x="250825" y="6189028"/>
            <a:ext cx="8209915" cy="620713"/>
            <a:chOff x="3651" y="3929"/>
            <a:chExt cx="2109" cy="391"/>
          </a:xfrm>
        </p:grpSpPr>
        <p:sp>
          <p:nvSpPr>
            <p:cNvPr id="17449" name="矩形标注 17448"/>
            <p:cNvSpPr/>
            <p:nvPr/>
          </p:nvSpPr>
          <p:spPr>
            <a:xfrm>
              <a:off x="3696" y="3929"/>
              <a:ext cx="2064" cy="391"/>
            </a:xfrm>
            <a:prstGeom prst="wedgeRectCallout">
              <a:avLst>
                <a:gd name="adj1" fmla="val 23840"/>
                <a:gd name="adj2" fmla="val -198593"/>
              </a:avLst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pPr algn="ctr"/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7451" name="文本框 17450"/>
            <p:cNvSpPr txBox="1"/>
            <p:nvPr/>
          </p:nvSpPr>
          <p:spPr>
            <a:xfrm>
              <a:off x="3651" y="3961"/>
              <a:ext cx="2109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>
                <a:spcBef>
                  <a:spcPct val="50000"/>
                </a:spcBef>
              </a:pPr>
              <a:r>
                <a:rPr lang="en-US" altLang="zh-CN" b="1" dirty="0">
                  <a:solidFill>
                    <a:srgbClr val="FF3300"/>
                  </a:solidFill>
                  <a:latin typeface="Arial" panose="020B0604020202020204" pitchFamily="34" charset="0"/>
                </a:rPr>
                <a:t>       </a:t>
              </a:r>
              <a:r>
                <a:rPr lang="zh-CN" altLang="en-US" sz="2400" b="1" dirty="0">
                  <a:solidFill>
                    <a:srgbClr val="FF3300"/>
                  </a:solidFill>
                  <a:latin typeface="Arial" panose="020B0604020202020204" pitchFamily="34" charset="0"/>
                </a:rPr>
                <a:t>单极化、两极化和多极化是相对的，有时可以并存</a:t>
              </a:r>
              <a:endParaRPr lang="zh-CN" altLang="en-US" sz="2400" b="1" dirty="0">
                <a:solidFill>
                  <a:srgbClr val="FF3300"/>
                </a:solidFill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7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7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1" grpId="0" bldLvl="0" animBg="1"/>
      <p:bldP spid="17425" grpId="0" bldLvl="0" animBg="1"/>
      <p:bldP spid="17445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219" name="图片 9218" descr="kuang27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0" name="文本框 9219"/>
          <p:cNvSpPr txBox="1"/>
          <p:nvPr/>
        </p:nvSpPr>
        <p:spPr>
          <a:xfrm>
            <a:off x="1116013" y="333375"/>
            <a:ext cx="7056437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9221" name="文本框 9220"/>
          <p:cNvSpPr txBox="1"/>
          <p:nvPr/>
        </p:nvSpPr>
        <p:spPr>
          <a:xfrm>
            <a:off x="971550" y="188913"/>
            <a:ext cx="72009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3600" b="1" dirty="0">
                <a:solidFill>
                  <a:srgbClr val="FF3300"/>
                </a:solidFill>
                <a:latin typeface="Arial" panose="020B0604020202020204" pitchFamily="34" charset="0"/>
              </a:rPr>
              <a:t>解题技巧</a:t>
            </a:r>
            <a:endParaRPr lang="zh-CN" altLang="en-US" sz="36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9222" name="文本框 9221"/>
          <p:cNvSpPr txBox="1"/>
          <p:nvPr/>
        </p:nvSpPr>
        <p:spPr>
          <a:xfrm>
            <a:off x="0" y="1196975"/>
            <a:ext cx="8964613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US" altLang="zh-CN" sz="3600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3.</a:t>
            </a:r>
            <a:r>
              <a:rPr lang="zh-CN" altLang="en-US" sz="3600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寻找史实，组织答案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  <p:sp>
        <p:nvSpPr>
          <p:cNvPr id="9223" name="文本框 9222"/>
          <p:cNvSpPr txBox="1"/>
          <p:nvPr/>
        </p:nvSpPr>
        <p:spPr>
          <a:xfrm>
            <a:off x="0" y="2565400"/>
            <a:ext cx="9144000" cy="2794000"/>
          </a:xfrm>
          <a:prstGeom prst="rect">
            <a:avLst/>
          </a:prstGeom>
          <a:noFill/>
          <a:ln w="19050" cap="flat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简明：</a:t>
            </a:r>
            <a:r>
              <a:rPr lang="zh-CN" altLang="en-US" sz="2400" b="1" dirty="0">
                <a:latin typeface="Arial" panose="020B0604020202020204" pitchFamily="34" charset="0"/>
              </a:rPr>
              <a:t>简单明了，文字要简短精炼，答出要点即可，条理要清楚</a:t>
            </a:r>
            <a:endParaRPr lang="zh-CN" altLang="en-US" sz="2400" b="1" dirty="0">
              <a:latin typeface="Arial" panose="020B0604020202020204" pitchFamily="34" charset="0"/>
            </a:endParaRPr>
          </a:p>
          <a:p>
            <a:pPr algn="l"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完整：</a:t>
            </a:r>
            <a:r>
              <a:rPr lang="zh-CN" altLang="en-US" sz="2400" b="1" dirty="0">
                <a:latin typeface="Arial" panose="020B0604020202020204" pitchFamily="34" charset="0"/>
              </a:rPr>
              <a:t>就是要多角度，从政、经、思等或从中外思考</a:t>
            </a:r>
            <a:endParaRPr lang="zh-CN" altLang="en-US" sz="2400" b="1" dirty="0">
              <a:latin typeface="Arial" panose="020B0604020202020204" pitchFamily="34" charset="0"/>
            </a:endParaRPr>
          </a:p>
          <a:p>
            <a:pPr algn="l"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准确：</a:t>
            </a:r>
            <a:r>
              <a:rPr lang="zh-CN" altLang="en-US" sz="2400" b="1" dirty="0">
                <a:latin typeface="Arial" panose="020B0604020202020204" pitchFamily="34" charset="0"/>
              </a:rPr>
              <a:t>也就是史论结合，所用史实必须要支持观点</a:t>
            </a:r>
            <a:endParaRPr lang="zh-CN" altLang="en-US" sz="2400" b="1" dirty="0">
              <a:latin typeface="Arial" panose="020B0604020202020204" pitchFamily="34" charset="0"/>
            </a:endParaRPr>
          </a:p>
          <a:p>
            <a:pPr algn="l"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规范：</a:t>
            </a:r>
            <a:r>
              <a:rPr lang="zh-CN" altLang="en-US" sz="2400" b="1" dirty="0">
                <a:latin typeface="Arial" panose="020B0604020202020204" pitchFamily="34" charset="0"/>
              </a:rPr>
              <a:t>用历史语言；写在指定的范围</a:t>
            </a:r>
            <a:endParaRPr lang="zh-CN" altLang="en-US" sz="2400" b="1" dirty="0">
              <a:latin typeface="Arial" panose="020B0604020202020204" pitchFamily="34" charset="0"/>
            </a:endParaRPr>
          </a:p>
        </p:txBody>
      </p:sp>
      <p:sp>
        <p:nvSpPr>
          <p:cNvPr id="9225" name="直接连接符 9224"/>
          <p:cNvSpPr/>
          <p:nvPr/>
        </p:nvSpPr>
        <p:spPr>
          <a:xfrm>
            <a:off x="3708400" y="1844675"/>
            <a:ext cx="0" cy="6477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bldLvl="0" animBg="1"/>
    </p:bldLst>
  </p:timing>
</p:sld>
</file>

<file path=ppt/theme/theme1.xml><?xml version="1.0" encoding="utf-8"?>
<a:theme xmlns:a="http://schemas.openxmlformats.org/drawingml/2006/main" name="砖雕艺术">
  <a:themeElements>
    <a:clrScheme name="">
      <a:dk1>
        <a:srgbClr val="080808"/>
      </a:dk1>
      <a:lt1>
        <a:srgbClr val="FFFFFF"/>
      </a:lt1>
      <a:dk2>
        <a:srgbClr val="0039AC"/>
      </a:dk2>
      <a:lt2>
        <a:srgbClr val="C0C0C0"/>
      </a:lt2>
      <a:accent1>
        <a:srgbClr val="FFFF99"/>
      </a:accent1>
      <a:accent2>
        <a:srgbClr val="FFCC66"/>
      </a:accent2>
      <a:accent3>
        <a:srgbClr val="FFFFFF"/>
      </a:accent3>
      <a:accent4>
        <a:srgbClr val="050505"/>
      </a:accent4>
      <a:accent5>
        <a:srgbClr val="FFFFCA"/>
      </a:accent5>
      <a:accent6>
        <a:srgbClr val="E5B75B"/>
      </a:accent6>
      <a:hlink>
        <a:srgbClr val="0066FF"/>
      </a:hlink>
      <a:folHlink>
        <a:srgbClr val="CC33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80808"/>
        </a:dk1>
        <a:lt1>
          <a:srgbClr val="FFFFFF"/>
        </a:lt1>
        <a:dk2>
          <a:srgbClr val="0039AC"/>
        </a:dk2>
        <a:lt2>
          <a:srgbClr val="C0C0C0"/>
        </a:lt2>
        <a:accent1>
          <a:srgbClr val="FFFF99"/>
        </a:accent1>
        <a:accent2>
          <a:srgbClr val="FFCC66"/>
        </a:accent2>
        <a:accent3>
          <a:srgbClr val="FFFFFF"/>
        </a:accent3>
        <a:accent4>
          <a:srgbClr val="050505"/>
        </a:accent4>
        <a:accent5>
          <a:srgbClr val="FFFFCA"/>
        </a:accent5>
        <a:accent6>
          <a:srgbClr val="E5B75B"/>
        </a:accent6>
        <a:hlink>
          <a:srgbClr val="0066FF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333399"/>
        </a:dk1>
        <a:lt1>
          <a:srgbClr val="ADD3AF"/>
        </a:lt1>
        <a:dk2>
          <a:srgbClr val="D65700"/>
        </a:dk2>
        <a:lt2>
          <a:srgbClr val="B2B2B2"/>
        </a:lt2>
        <a:accent1>
          <a:srgbClr val="B8E9EE"/>
        </a:accent1>
        <a:accent2>
          <a:srgbClr val="FFCC00"/>
        </a:accent2>
        <a:accent3>
          <a:srgbClr val="D3E5D3"/>
        </a:accent3>
        <a:accent4>
          <a:srgbClr val="2A2A83"/>
        </a:accent4>
        <a:accent5>
          <a:srgbClr val="D8F2F5"/>
        </a:accent5>
        <a:accent6>
          <a:srgbClr val="E5B700"/>
        </a:accent6>
        <a:hlink>
          <a:srgbClr val="008080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3BB2"/>
        </a:dk1>
        <a:lt1>
          <a:srgbClr val="CCFFCC"/>
        </a:lt1>
        <a:dk2>
          <a:srgbClr val="003366"/>
        </a:dk2>
        <a:lt2>
          <a:srgbClr val="C0C0C0"/>
        </a:lt2>
        <a:accent1>
          <a:srgbClr val="FFFFFF"/>
        </a:accent1>
        <a:accent2>
          <a:srgbClr val="009900"/>
        </a:accent2>
        <a:accent3>
          <a:srgbClr val="E2FFE2"/>
        </a:accent3>
        <a:accent4>
          <a:srgbClr val="003199"/>
        </a:accent4>
        <a:accent5>
          <a:srgbClr val="FFFFFF"/>
        </a:accent5>
        <a:accent6>
          <a:srgbClr val="008900"/>
        </a:accent6>
        <a:hlink>
          <a:srgbClr val="333399"/>
        </a:hlink>
        <a:folHlink>
          <a:srgbClr val="E45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CC"/>
        </a:dk1>
        <a:lt1>
          <a:srgbClr val="CCECFF"/>
        </a:lt1>
        <a:dk2>
          <a:srgbClr val="006666"/>
        </a:dk2>
        <a:lt2>
          <a:srgbClr val="C0C0C0"/>
        </a:lt2>
        <a:accent1>
          <a:srgbClr val="FFFF99"/>
        </a:accent1>
        <a:accent2>
          <a:srgbClr val="FFCCFF"/>
        </a:accent2>
        <a:accent3>
          <a:srgbClr val="E2F4FF"/>
        </a:accent3>
        <a:accent4>
          <a:srgbClr val="0000AF"/>
        </a:accent4>
        <a:accent5>
          <a:srgbClr val="FFFFCA"/>
        </a:accent5>
        <a:accent6>
          <a:srgbClr val="E5B7E5"/>
        </a:accent6>
        <a:hlink>
          <a:srgbClr val="CC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5A5A86"/>
        </a:dk2>
        <a:lt2>
          <a:srgbClr val="C0C0C0"/>
        </a:lt2>
        <a:accent1>
          <a:srgbClr val="D5E9F7"/>
        </a:accent1>
        <a:accent2>
          <a:srgbClr val="FFCC00"/>
        </a:accent2>
        <a:accent3>
          <a:srgbClr val="FFFFE2"/>
        </a:accent3>
        <a:accent4>
          <a:srgbClr val="000000"/>
        </a:accent4>
        <a:accent5>
          <a:srgbClr val="E6F2FA"/>
        </a:accent5>
        <a:accent6>
          <a:srgbClr val="E5B700"/>
        </a:accent6>
        <a:hlink>
          <a:srgbClr val="CC3300"/>
        </a:hlink>
        <a:folHlink>
          <a:srgbClr val="007D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6666"/>
        </a:dk1>
        <a:lt1>
          <a:srgbClr val="FFECD9"/>
        </a:lt1>
        <a:dk2>
          <a:srgbClr val="000099"/>
        </a:dk2>
        <a:lt2>
          <a:srgbClr val="B2B2B2"/>
        </a:lt2>
        <a:accent1>
          <a:srgbClr val="EAEAEA"/>
        </a:accent1>
        <a:accent2>
          <a:srgbClr val="FF6600"/>
        </a:accent2>
        <a:accent3>
          <a:srgbClr val="FFF4E9"/>
        </a:accent3>
        <a:accent4>
          <a:srgbClr val="005757"/>
        </a:accent4>
        <a:accent5>
          <a:srgbClr val="F2F2F2"/>
        </a:accent5>
        <a:accent6>
          <a:srgbClr val="E55B00"/>
        </a:accent6>
        <a:hlink>
          <a:srgbClr val="0066FF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585884"/>
        </a:dk1>
        <a:lt1>
          <a:srgbClr val="DDDDDD"/>
        </a:lt1>
        <a:dk2>
          <a:srgbClr val="000000"/>
        </a:dk2>
        <a:lt2>
          <a:srgbClr val="969696"/>
        </a:lt2>
        <a:accent1>
          <a:srgbClr val="FFFFCC"/>
        </a:accent1>
        <a:accent2>
          <a:srgbClr val="99CC00"/>
        </a:accent2>
        <a:accent3>
          <a:srgbClr val="EBEBEB"/>
        </a:accent3>
        <a:accent4>
          <a:srgbClr val="4B4B71"/>
        </a:accent4>
        <a:accent5>
          <a:srgbClr val="FFFFE2"/>
        </a:accent5>
        <a:accent6>
          <a:srgbClr val="89B700"/>
        </a:accent6>
        <a:hlink>
          <a:srgbClr val="FF3300"/>
        </a:hlink>
        <a:folHlink>
          <a:srgbClr val="6E3B8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333399"/>
        </a:dk1>
        <a:lt1>
          <a:srgbClr val="FFD9D9"/>
        </a:lt1>
        <a:dk2>
          <a:srgbClr val="00716E"/>
        </a:dk2>
        <a:lt2>
          <a:srgbClr val="C0C0C0"/>
        </a:lt2>
        <a:accent1>
          <a:srgbClr val="AED2BA"/>
        </a:accent1>
        <a:accent2>
          <a:srgbClr val="FF9933"/>
        </a:accent2>
        <a:accent3>
          <a:srgbClr val="FFE9E9"/>
        </a:accent3>
        <a:accent4>
          <a:srgbClr val="2A2A83"/>
        </a:accent4>
        <a:accent5>
          <a:srgbClr val="D3E5D9"/>
        </a:accent5>
        <a:accent6>
          <a:srgbClr val="E5892D"/>
        </a:accent6>
        <a:hlink>
          <a:srgbClr val="CC330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CDESIGNJ</Template>
  <TotalTime>0</TotalTime>
  <Words>2721</Words>
  <Application>WPS 演示</Application>
  <PresentationFormat>在屏幕上显示</PresentationFormat>
  <Paragraphs>239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8" baseType="lpstr">
      <vt:lpstr>Arial</vt:lpstr>
      <vt:lpstr>宋体</vt:lpstr>
      <vt:lpstr>Wingdings</vt:lpstr>
      <vt:lpstr>Wingdings 2</vt:lpstr>
      <vt:lpstr>隶书</vt:lpstr>
      <vt:lpstr>楷体_GB2312</vt:lpstr>
      <vt:lpstr>黑体</vt:lpstr>
      <vt:lpstr>Times New Roman</vt:lpstr>
      <vt:lpstr>楷体</vt:lpstr>
      <vt:lpstr>微软雅黑</vt:lpstr>
      <vt:lpstr>Arial Unicode MS</vt:lpstr>
      <vt:lpstr>Calibri</vt:lpstr>
      <vt:lpstr>新宋体</vt:lpstr>
      <vt:lpstr>砖雕艺术</vt:lpstr>
      <vt:lpstr>高三历史小论文 撰写指导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guangzheng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高三历史小论文撰写指导</dc:title>
  <dc:creator>sun</dc:creator>
  <cp:lastModifiedBy>历劫</cp:lastModifiedBy>
  <cp:revision>31</cp:revision>
  <dcterms:created xsi:type="dcterms:W3CDTF">2006-01-05T12:37:00Z</dcterms:created>
  <dcterms:modified xsi:type="dcterms:W3CDTF">2018-10-23T01:04:49Z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2052-10.1.0.7401</vt:lpwstr>
  </property>
  <property fmtid="{D5CDD505-2E9C-101B-9397-08002B2CF9AE}" pid="3" name="KSORubyTemplateID">
    <vt:lpwstr>8</vt:lpwstr>
  </property>
</Properties>
</file>